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6" r:id="rId4"/>
  </p:sldMasterIdLst>
  <p:notesMasterIdLst>
    <p:notesMasterId r:id="rId37"/>
  </p:notesMasterIdLst>
  <p:handoutMasterIdLst>
    <p:handoutMasterId r:id="rId38"/>
  </p:handoutMasterIdLst>
  <p:sldIdLst>
    <p:sldId id="256" r:id="rId5"/>
    <p:sldId id="688" r:id="rId6"/>
    <p:sldId id="689" r:id="rId7"/>
    <p:sldId id="690" r:id="rId8"/>
    <p:sldId id="691" r:id="rId9"/>
    <p:sldId id="692" r:id="rId10"/>
    <p:sldId id="693" r:id="rId11"/>
    <p:sldId id="694" r:id="rId12"/>
    <p:sldId id="695" r:id="rId13"/>
    <p:sldId id="697" r:id="rId14"/>
    <p:sldId id="696" r:id="rId15"/>
    <p:sldId id="698" r:id="rId16"/>
    <p:sldId id="699" r:id="rId17"/>
    <p:sldId id="700" r:id="rId18"/>
    <p:sldId id="701" r:id="rId19"/>
    <p:sldId id="702" r:id="rId20"/>
    <p:sldId id="703" r:id="rId21"/>
    <p:sldId id="704" r:id="rId22"/>
    <p:sldId id="705" r:id="rId23"/>
    <p:sldId id="706" r:id="rId24"/>
    <p:sldId id="707" r:id="rId25"/>
    <p:sldId id="708" r:id="rId26"/>
    <p:sldId id="709" r:id="rId27"/>
    <p:sldId id="710" r:id="rId28"/>
    <p:sldId id="712" r:id="rId29"/>
    <p:sldId id="711" r:id="rId30"/>
    <p:sldId id="713" r:id="rId31"/>
    <p:sldId id="714" r:id="rId32"/>
    <p:sldId id="715" r:id="rId33"/>
    <p:sldId id="716" r:id="rId34"/>
    <p:sldId id="717" r:id="rId35"/>
    <p:sldId id="718" r:id="rId36"/>
  </p:sldIdLst>
  <p:sldSz cx="9144000" cy="6858000" type="screen4x3"/>
  <p:notesSz cx="9928225" cy="6797675"/>
  <p:custDataLst>
    <p:tags r:id="rId3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nderoth" initials="E" lastIdx="3" clrIdx="0">
    <p:extLst>
      <p:ext uri="{19B8F6BF-5375-455C-9EA6-DF929625EA0E}">
        <p15:presenceInfo xmlns:p15="http://schemas.microsoft.com/office/powerpoint/2012/main" userId="Enderoth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F9E8"/>
    <a:srgbClr val="B9CDE5"/>
    <a:srgbClr val="B2C2B7"/>
    <a:srgbClr val="FCF0E0"/>
    <a:srgbClr val="EBF4F9"/>
    <a:srgbClr val="ECF4F7"/>
    <a:srgbClr val="F9F9FD"/>
    <a:srgbClr val="FEF1E1"/>
    <a:srgbClr val="EDF4FA"/>
    <a:srgbClr val="F0F4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662" autoAdjust="0"/>
    <p:restoredTop sz="95141" autoAdjust="0"/>
  </p:normalViewPr>
  <p:slideViewPr>
    <p:cSldViewPr>
      <p:cViewPr varScale="1">
        <p:scale>
          <a:sx n="82" d="100"/>
          <a:sy n="82" d="100"/>
        </p:scale>
        <p:origin x="138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5403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7734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tags" Target="tags/tag1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viewProps" Target="viewProp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notesMaster" Target="notesMasters/notesMaster1.xml"/><Relationship Id="rId40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theme" Target="theme/theme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331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22594" y="0"/>
            <a:ext cx="430331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05C127-53EC-4625-8674-123C41A42ABE}" type="datetimeFigureOut">
              <a:rPr lang="en-GB" smtClean="0"/>
              <a:pPr/>
              <a:t>27/11/2018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456699"/>
            <a:ext cx="430331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22594" y="6456699"/>
            <a:ext cx="430331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7700F7-D8A8-45F0-BED4-A73ECE48174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63322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302230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3699" y="0"/>
            <a:ext cx="4302230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8D4DA8F5-F804-4FB2-8A6B-A884CF09C514}" type="datetimeFigureOut">
              <a:rPr lang="en-US"/>
              <a:pPr>
                <a:defRPr/>
              </a:pPr>
              <a:t>11/27/2018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400425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824" y="3228896"/>
            <a:ext cx="7942580" cy="30589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6456612"/>
            <a:ext cx="4302230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3699" y="6456612"/>
            <a:ext cx="4302230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E6C00DB4-E585-43D3-9A29-E1C42556C76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023264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80FBC8F-7200-45DD-A4E3-40F9EE471788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3396647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549850C-5779-4847-863F-3961D95C13CC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166424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549850C-5779-4847-863F-3961D95C13CC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5559925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549850C-5779-4847-863F-3961D95C13CC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6276399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549850C-5779-4847-863F-3961D95C13CC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9335330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549850C-5779-4847-863F-3961D95C13CC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8598594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549850C-5779-4847-863F-3961D95C13CC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4834462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549850C-5779-4847-863F-3961D95C13CC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186836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549850C-5779-4847-863F-3961D95C13CC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9405934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549850C-5779-4847-863F-3961D95C13CC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826752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549850C-5779-4847-863F-3961D95C13CC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19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31410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549850C-5779-4847-863F-3961D95C13CC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968755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549850C-5779-4847-863F-3961D95C13CC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20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6126366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549850C-5779-4847-863F-3961D95C13CC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21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3791647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549850C-5779-4847-863F-3961D95C13CC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22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4584118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549850C-5779-4847-863F-3961D95C13CC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23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7892542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549850C-5779-4847-863F-3961D95C13CC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24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9026887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549850C-5779-4847-863F-3961D95C13CC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25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8865611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549850C-5779-4847-863F-3961D95C13CC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26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2698977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549850C-5779-4847-863F-3961D95C13CC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27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9417091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549850C-5779-4847-863F-3961D95C13CC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28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2198022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549850C-5779-4847-863F-3961D95C13CC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29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962915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549850C-5779-4847-863F-3961D95C13CC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2597430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549850C-5779-4847-863F-3961D95C13CC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30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438619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549850C-5779-4847-863F-3961D95C13CC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31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4974141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549850C-5779-4847-863F-3961D95C13CC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32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411615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549850C-5779-4847-863F-3961D95C13CC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827627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549850C-5779-4847-863F-3961D95C13CC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261255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549850C-5779-4847-863F-3961D95C13CC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445984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549850C-5779-4847-863F-3961D95C13CC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100632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549850C-5779-4847-863F-3961D95C13CC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487106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549850C-5779-4847-863F-3961D95C13CC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893164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" Target="../slides/slide5.xml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6" Type="http://schemas.openxmlformats.org/officeDocument/2006/relationships/slide" Target="../slides/slide15.xml"/><Relationship Id="rId5" Type="http://schemas.openxmlformats.org/officeDocument/2006/relationships/slide" Target="../slides/slide12.xml"/><Relationship Id="rId4" Type="http://schemas.openxmlformats.org/officeDocument/2006/relationships/slide" Target="../slides/slide10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slide" Target="../slides/slide5.xml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6" Type="http://schemas.openxmlformats.org/officeDocument/2006/relationships/slide" Target="../slides/slide15.xml"/><Relationship Id="rId5" Type="http://schemas.openxmlformats.org/officeDocument/2006/relationships/slide" Target="../slides/slide12.xml"/><Relationship Id="rId4" Type="http://schemas.openxmlformats.org/officeDocument/2006/relationships/slide" Target="../slides/slide10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" Target="../slides/slide5.xml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6" Type="http://schemas.openxmlformats.org/officeDocument/2006/relationships/slide" Target="../slides/slide15.xml"/><Relationship Id="rId5" Type="http://schemas.openxmlformats.org/officeDocument/2006/relationships/slide" Target="../slides/slide12.xml"/><Relationship Id="rId4" Type="http://schemas.openxmlformats.org/officeDocument/2006/relationships/slide" Target="../slides/slide10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slide" Target="../slides/slide5.xml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6" Type="http://schemas.openxmlformats.org/officeDocument/2006/relationships/slide" Target="../slides/slide15.xml"/><Relationship Id="rId5" Type="http://schemas.openxmlformats.org/officeDocument/2006/relationships/slide" Target="../slides/slide12.xml"/><Relationship Id="rId4" Type="http://schemas.openxmlformats.org/officeDocument/2006/relationships/slide" Target="../slides/slide10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rookeWest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214290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itchFamily="34" charset="0"/>
                <a:cs typeface="Calibri" pitchFamily="34" charset="0"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email">
                <a:alphaModFix amt="50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>
                <a:latin typeface="Calibri" pitchFamily="34" charset="0"/>
                <a:cs typeface="Calibri" pitchFamily="34" charset="0"/>
              </a:endParaRPr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871566" y="5515444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 b="1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O1 1-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5496" y="44624"/>
            <a:ext cx="7640861" cy="648072"/>
          </a:xfrm>
        </p:spPr>
        <p:txBody>
          <a:bodyPr rtlCol="0"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0352" y="43840"/>
            <a:ext cx="1368152" cy="1002913"/>
          </a:xfrm>
          <a:prstGeom prst="rect">
            <a:avLst/>
          </a:prstGeom>
        </p:spPr>
      </p:pic>
      <p:sp>
        <p:nvSpPr>
          <p:cNvPr id="15" name="Content Placeholder 1"/>
          <p:cNvSpPr txBox="1">
            <a:spLocks/>
          </p:cNvSpPr>
          <p:nvPr/>
        </p:nvSpPr>
        <p:spPr>
          <a:xfrm>
            <a:off x="99491" y="1065699"/>
            <a:ext cx="8890554" cy="5675669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>
            <a:noAutofit/>
          </a:bodyPr>
          <a:lstStyle/>
          <a:p>
            <a:pPr marL="109728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  <a:p>
            <a:pPr marL="109728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/>
            </a:r>
            <a:br>
              <a:rPr kumimoji="0" lang="en-GB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</a:br>
            <a:r>
              <a:rPr kumimoji="0" lang="en-GB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/>
            </a:r>
            <a:br>
              <a:rPr kumimoji="0" lang="en-GB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</a:b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</p:txBody>
      </p:sp>
      <p:sp>
        <p:nvSpPr>
          <p:cNvPr id="13" name="Round Same Side Corner Rectangle 12">
            <a:hlinkClick r:id="rId3" action="ppaction://hlinksldjump"/>
          </p:cNvPr>
          <p:cNvSpPr/>
          <p:nvPr userDrawn="1"/>
        </p:nvSpPr>
        <p:spPr>
          <a:xfrm>
            <a:off x="85850" y="692696"/>
            <a:ext cx="1323997" cy="357190"/>
          </a:xfrm>
          <a:prstGeom prst="round2SameRect">
            <a:avLst/>
          </a:prstGeom>
          <a:gradFill>
            <a:gsLst>
              <a:gs pos="0">
                <a:srgbClr val="6F2927"/>
              </a:gs>
              <a:gs pos="54000">
                <a:schemeClr val="accent2">
                  <a:lumMod val="75000"/>
                </a:schemeClr>
              </a:gs>
              <a:gs pos="83000">
                <a:schemeClr val="accent2">
                  <a:lumMod val="60000"/>
                  <a:lumOff val="40000"/>
                </a:schemeClr>
              </a:gs>
              <a:gs pos="100000">
                <a:schemeClr val="accent2">
                  <a:lumMod val="40000"/>
                  <a:lumOff val="60000"/>
                </a:schemeClr>
              </a:gs>
            </a:gsLst>
          </a:gradFill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lnSpc>
                <a:spcPts val="1000"/>
              </a:lnSpc>
            </a:pPr>
            <a:r>
              <a:rPr lang="en-GB" sz="935" b="1" dirty="0" smtClean="0">
                <a:latin typeface="Arial" panose="020B0604020202020204" pitchFamily="34" charset="0"/>
                <a:cs typeface="Arial" panose="020B0604020202020204" pitchFamily="34" charset="0"/>
              </a:rPr>
              <a:t>11.1 – Growth &amp; Decay</a:t>
            </a:r>
            <a:endParaRPr lang="en-GB" sz="935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ound Same Side Corner Rectangle 13">
            <a:hlinkClick r:id="rId4" action="ppaction://hlinksldjump"/>
          </p:cNvPr>
          <p:cNvSpPr/>
          <p:nvPr userDrawn="1"/>
        </p:nvSpPr>
        <p:spPr>
          <a:xfrm>
            <a:off x="1461267" y="692696"/>
            <a:ext cx="1656033" cy="357190"/>
          </a:xfrm>
          <a:prstGeom prst="round2SameRect">
            <a:avLst/>
          </a:prstGeom>
          <a:gradFill>
            <a:gsLst>
              <a:gs pos="0">
                <a:srgbClr val="6F2927"/>
              </a:gs>
              <a:gs pos="54000">
                <a:schemeClr val="accent2">
                  <a:lumMod val="75000"/>
                </a:schemeClr>
              </a:gs>
              <a:gs pos="83000">
                <a:schemeClr val="accent2">
                  <a:lumMod val="60000"/>
                  <a:lumOff val="40000"/>
                </a:schemeClr>
              </a:gs>
              <a:gs pos="100000">
                <a:schemeClr val="accent2">
                  <a:lumMod val="40000"/>
                  <a:lumOff val="60000"/>
                </a:schemeClr>
              </a:gs>
            </a:gsLst>
          </a:gradFill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base" latinLnBrk="0" hangingPunct="1">
              <a:lnSpc>
                <a:spcPts val="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935" b="1" dirty="0" smtClean="0">
                <a:latin typeface="Arial" panose="020B0604020202020204" pitchFamily="34" charset="0"/>
                <a:cs typeface="Arial" panose="020B0604020202020204" pitchFamily="34" charset="0"/>
              </a:rPr>
              <a:t>11.2 – Compound Measures</a:t>
            </a:r>
            <a:endParaRPr lang="en-GB" sz="935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ound Same Side Corner Rectangle 15">
            <a:hlinkClick r:id="rId5" action="ppaction://hlinksldjump"/>
          </p:cNvPr>
          <p:cNvSpPr/>
          <p:nvPr userDrawn="1"/>
        </p:nvSpPr>
        <p:spPr>
          <a:xfrm>
            <a:off x="3168720" y="692696"/>
            <a:ext cx="1973921" cy="357190"/>
          </a:xfrm>
          <a:prstGeom prst="round2SameRect">
            <a:avLst/>
          </a:prstGeom>
          <a:gradFill>
            <a:gsLst>
              <a:gs pos="0">
                <a:srgbClr val="6F2927"/>
              </a:gs>
              <a:gs pos="54000">
                <a:schemeClr val="accent2">
                  <a:lumMod val="75000"/>
                </a:schemeClr>
              </a:gs>
              <a:gs pos="83000">
                <a:schemeClr val="accent2">
                  <a:lumMod val="60000"/>
                  <a:lumOff val="40000"/>
                </a:schemeClr>
              </a:gs>
              <a:gs pos="100000">
                <a:schemeClr val="accent2">
                  <a:lumMod val="40000"/>
                  <a:lumOff val="60000"/>
                </a:schemeClr>
              </a:gs>
            </a:gsLst>
          </a:gradFill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lnSpc>
                <a:spcPts val="1000"/>
              </a:lnSpc>
            </a:pPr>
            <a:r>
              <a:rPr lang="en-GB" sz="935" b="1" dirty="0" smtClean="0">
                <a:latin typeface="Arial" panose="020B0604020202020204" pitchFamily="34" charset="0"/>
                <a:cs typeface="Arial" panose="020B0604020202020204" pitchFamily="34" charset="0"/>
              </a:rPr>
              <a:t>11.3 – More Compound Measures</a:t>
            </a:r>
            <a:endParaRPr lang="en-GB" sz="935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ound Same Side Corner Rectangle 16">
            <a:hlinkClick r:id="rId6" action="ppaction://hlinksldjump"/>
          </p:cNvPr>
          <p:cNvSpPr/>
          <p:nvPr userDrawn="1"/>
        </p:nvSpPr>
        <p:spPr>
          <a:xfrm>
            <a:off x="5194060" y="692696"/>
            <a:ext cx="1610188" cy="357190"/>
          </a:xfrm>
          <a:prstGeom prst="round2SameRect">
            <a:avLst/>
          </a:prstGeom>
          <a:gradFill>
            <a:gsLst>
              <a:gs pos="0">
                <a:srgbClr val="6F2927"/>
              </a:gs>
              <a:gs pos="54000">
                <a:schemeClr val="accent2">
                  <a:lumMod val="75000"/>
                </a:schemeClr>
              </a:gs>
              <a:gs pos="83000">
                <a:schemeClr val="accent2">
                  <a:lumMod val="60000"/>
                  <a:lumOff val="40000"/>
                </a:schemeClr>
              </a:gs>
              <a:gs pos="100000">
                <a:schemeClr val="accent2">
                  <a:lumMod val="40000"/>
                  <a:lumOff val="60000"/>
                </a:schemeClr>
              </a:gs>
            </a:gsLst>
          </a:gradFill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lnSpc>
                <a:spcPts val="1000"/>
              </a:lnSpc>
            </a:pPr>
            <a:r>
              <a:rPr lang="en-GB" sz="935" b="1" dirty="0" smtClean="0">
                <a:latin typeface="Arial" panose="020B0604020202020204" pitchFamily="34" charset="0"/>
                <a:cs typeface="Arial" panose="020B0604020202020204" pitchFamily="34" charset="0"/>
              </a:rPr>
              <a:t>11.4 – Ratios &amp; Proportion</a:t>
            </a:r>
            <a:endParaRPr lang="en-GB" sz="935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LO1 1-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Content Placeholder 1"/>
          <p:cNvSpPr txBox="1">
            <a:spLocks/>
          </p:cNvSpPr>
          <p:nvPr userDrawn="1"/>
        </p:nvSpPr>
        <p:spPr>
          <a:xfrm>
            <a:off x="99491" y="1065699"/>
            <a:ext cx="8890554" cy="5675669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>
            <a:noAutofit/>
          </a:bodyPr>
          <a:lstStyle/>
          <a:p>
            <a:pPr marL="109728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  <a:p>
            <a:pPr marL="109728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/>
            </a:r>
            <a:br>
              <a:rPr kumimoji="0" lang="en-GB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</a:br>
            <a:r>
              <a:rPr kumimoji="0" lang="en-GB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/>
            </a:r>
            <a:br>
              <a:rPr kumimoji="0" lang="en-GB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</a:b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5496" y="44624"/>
            <a:ext cx="7560840" cy="648072"/>
          </a:xfrm>
        </p:spPr>
        <p:txBody>
          <a:bodyPr rtlCol="0"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0352" y="43840"/>
            <a:ext cx="1368152" cy="1002913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179512" y="1142026"/>
            <a:ext cx="8712968" cy="5527334"/>
          </a:xfrm>
          <a:prstGeom prst="rect">
            <a:avLst/>
          </a:prstGeom>
          <a:solidFill>
            <a:srgbClr val="DFF9E8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 userDrawn="1"/>
        </p:nvSpPr>
        <p:spPr>
          <a:xfrm>
            <a:off x="5580112" y="1225296"/>
            <a:ext cx="3200036" cy="5328592"/>
          </a:xfrm>
          <a:prstGeom prst="rect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 Same Side Corner Rectangle 14">
            <a:hlinkClick r:id="rId3" action="ppaction://hlinksldjump"/>
          </p:cNvPr>
          <p:cNvSpPr/>
          <p:nvPr userDrawn="1"/>
        </p:nvSpPr>
        <p:spPr>
          <a:xfrm>
            <a:off x="85850" y="692696"/>
            <a:ext cx="1323997" cy="357190"/>
          </a:xfrm>
          <a:prstGeom prst="round2SameRect">
            <a:avLst/>
          </a:prstGeom>
          <a:gradFill>
            <a:gsLst>
              <a:gs pos="0">
                <a:srgbClr val="6F2927"/>
              </a:gs>
              <a:gs pos="54000">
                <a:schemeClr val="accent2">
                  <a:lumMod val="75000"/>
                </a:schemeClr>
              </a:gs>
              <a:gs pos="83000">
                <a:schemeClr val="accent2">
                  <a:lumMod val="60000"/>
                  <a:lumOff val="40000"/>
                </a:schemeClr>
              </a:gs>
              <a:gs pos="100000">
                <a:schemeClr val="accent2">
                  <a:lumMod val="40000"/>
                  <a:lumOff val="60000"/>
                </a:schemeClr>
              </a:gs>
            </a:gsLst>
          </a:gradFill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lnSpc>
                <a:spcPts val="1000"/>
              </a:lnSpc>
            </a:pPr>
            <a:r>
              <a:rPr lang="en-GB" sz="935" b="1" dirty="0" smtClean="0">
                <a:latin typeface="Arial" panose="020B0604020202020204" pitchFamily="34" charset="0"/>
                <a:cs typeface="Arial" panose="020B0604020202020204" pitchFamily="34" charset="0"/>
              </a:rPr>
              <a:t>11.1 – Growth &amp; Decay</a:t>
            </a:r>
            <a:endParaRPr lang="en-GB" sz="935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ound Same Side Corner Rectangle 15">
            <a:hlinkClick r:id="rId4" action="ppaction://hlinksldjump"/>
          </p:cNvPr>
          <p:cNvSpPr/>
          <p:nvPr userDrawn="1"/>
        </p:nvSpPr>
        <p:spPr>
          <a:xfrm>
            <a:off x="1461267" y="692696"/>
            <a:ext cx="1656033" cy="357190"/>
          </a:xfrm>
          <a:prstGeom prst="round2SameRect">
            <a:avLst/>
          </a:prstGeom>
          <a:gradFill>
            <a:gsLst>
              <a:gs pos="0">
                <a:srgbClr val="6F2927"/>
              </a:gs>
              <a:gs pos="54000">
                <a:schemeClr val="accent2">
                  <a:lumMod val="75000"/>
                </a:schemeClr>
              </a:gs>
              <a:gs pos="83000">
                <a:schemeClr val="accent2">
                  <a:lumMod val="60000"/>
                  <a:lumOff val="40000"/>
                </a:schemeClr>
              </a:gs>
              <a:gs pos="100000">
                <a:schemeClr val="accent2">
                  <a:lumMod val="40000"/>
                  <a:lumOff val="60000"/>
                </a:schemeClr>
              </a:gs>
            </a:gsLst>
          </a:gradFill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base" latinLnBrk="0" hangingPunct="1">
              <a:lnSpc>
                <a:spcPts val="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935" b="1" dirty="0" smtClean="0">
                <a:latin typeface="Arial" panose="020B0604020202020204" pitchFamily="34" charset="0"/>
                <a:cs typeface="Arial" panose="020B0604020202020204" pitchFamily="34" charset="0"/>
              </a:rPr>
              <a:t>11.2 – Compound Measures</a:t>
            </a:r>
            <a:endParaRPr lang="en-GB" sz="935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Round Same Side Corner Rectangle 19">
            <a:hlinkClick r:id="rId5" action="ppaction://hlinksldjump"/>
          </p:cNvPr>
          <p:cNvSpPr/>
          <p:nvPr userDrawn="1"/>
        </p:nvSpPr>
        <p:spPr>
          <a:xfrm>
            <a:off x="3168720" y="692696"/>
            <a:ext cx="1973921" cy="357190"/>
          </a:xfrm>
          <a:prstGeom prst="round2SameRect">
            <a:avLst/>
          </a:prstGeom>
          <a:gradFill>
            <a:gsLst>
              <a:gs pos="0">
                <a:srgbClr val="6F2927"/>
              </a:gs>
              <a:gs pos="54000">
                <a:schemeClr val="accent2">
                  <a:lumMod val="75000"/>
                </a:schemeClr>
              </a:gs>
              <a:gs pos="83000">
                <a:schemeClr val="accent2">
                  <a:lumMod val="60000"/>
                  <a:lumOff val="40000"/>
                </a:schemeClr>
              </a:gs>
              <a:gs pos="100000">
                <a:schemeClr val="accent2">
                  <a:lumMod val="40000"/>
                  <a:lumOff val="60000"/>
                </a:schemeClr>
              </a:gs>
            </a:gsLst>
          </a:gradFill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lnSpc>
                <a:spcPts val="1000"/>
              </a:lnSpc>
            </a:pPr>
            <a:r>
              <a:rPr lang="en-GB" sz="935" b="1" dirty="0" smtClean="0">
                <a:latin typeface="Arial" panose="020B0604020202020204" pitchFamily="34" charset="0"/>
                <a:cs typeface="Arial" panose="020B0604020202020204" pitchFamily="34" charset="0"/>
              </a:rPr>
              <a:t>11.3 – More Compound Measures</a:t>
            </a:r>
            <a:endParaRPr lang="en-GB" sz="935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ound Same Side Corner Rectangle 24">
            <a:hlinkClick r:id="rId6" action="ppaction://hlinksldjump"/>
          </p:cNvPr>
          <p:cNvSpPr/>
          <p:nvPr userDrawn="1"/>
        </p:nvSpPr>
        <p:spPr>
          <a:xfrm>
            <a:off x="5194060" y="692696"/>
            <a:ext cx="1610188" cy="357190"/>
          </a:xfrm>
          <a:prstGeom prst="round2SameRect">
            <a:avLst/>
          </a:prstGeom>
          <a:gradFill>
            <a:gsLst>
              <a:gs pos="0">
                <a:srgbClr val="6F2927"/>
              </a:gs>
              <a:gs pos="54000">
                <a:schemeClr val="accent2">
                  <a:lumMod val="75000"/>
                </a:schemeClr>
              </a:gs>
              <a:gs pos="83000">
                <a:schemeClr val="accent2">
                  <a:lumMod val="60000"/>
                  <a:lumOff val="40000"/>
                </a:schemeClr>
              </a:gs>
              <a:gs pos="100000">
                <a:schemeClr val="accent2">
                  <a:lumMod val="40000"/>
                  <a:lumOff val="60000"/>
                </a:schemeClr>
              </a:gs>
            </a:gsLst>
          </a:gradFill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lnSpc>
                <a:spcPts val="1000"/>
              </a:lnSpc>
            </a:pPr>
            <a:r>
              <a:rPr lang="en-GB" sz="935" b="1" dirty="0" smtClean="0">
                <a:latin typeface="Arial" panose="020B0604020202020204" pitchFamily="34" charset="0"/>
                <a:cs typeface="Arial" panose="020B0604020202020204" pitchFamily="34" charset="0"/>
              </a:rPr>
              <a:t>11.4 – Ratios &amp; Proportion</a:t>
            </a:r>
            <a:endParaRPr lang="en-GB" sz="935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1517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4_LO1 1-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Content Placeholder 1"/>
          <p:cNvSpPr txBox="1">
            <a:spLocks/>
          </p:cNvSpPr>
          <p:nvPr userDrawn="1"/>
        </p:nvSpPr>
        <p:spPr>
          <a:xfrm>
            <a:off x="99491" y="1065699"/>
            <a:ext cx="8890554" cy="5675669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>
            <a:noAutofit/>
          </a:bodyPr>
          <a:lstStyle/>
          <a:p>
            <a:pPr marL="109728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  <a:p>
            <a:pPr marL="109728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/>
            </a:r>
            <a:br>
              <a:rPr kumimoji="0" lang="en-GB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</a:br>
            <a:r>
              <a:rPr kumimoji="0" lang="en-GB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/>
            </a:r>
            <a:br>
              <a:rPr kumimoji="0" lang="en-GB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</a:b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5496" y="44624"/>
            <a:ext cx="7704856" cy="648072"/>
          </a:xfrm>
        </p:spPr>
        <p:txBody>
          <a:bodyPr rtlCol="0"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0352" y="43840"/>
            <a:ext cx="1368152" cy="1002913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179512" y="1142026"/>
            <a:ext cx="8712968" cy="5527334"/>
          </a:xfrm>
          <a:prstGeom prst="rect">
            <a:avLst/>
          </a:prstGeom>
          <a:solidFill>
            <a:srgbClr val="DFF9E8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 Same Side Corner Rectangle 21">
            <a:hlinkClick r:id="rId3" action="ppaction://hlinksldjump"/>
          </p:cNvPr>
          <p:cNvSpPr/>
          <p:nvPr userDrawn="1"/>
        </p:nvSpPr>
        <p:spPr>
          <a:xfrm>
            <a:off x="85850" y="692696"/>
            <a:ext cx="1323997" cy="357190"/>
          </a:xfrm>
          <a:prstGeom prst="round2SameRect">
            <a:avLst/>
          </a:prstGeom>
          <a:gradFill>
            <a:gsLst>
              <a:gs pos="0">
                <a:srgbClr val="6F2927"/>
              </a:gs>
              <a:gs pos="54000">
                <a:schemeClr val="accent2">
                  <a:lumMod val="75000"/>
                </a:schemeClr>
              </a:gs>
              <a:gs pos="83000">
                <a:schemeClr val="accent2">
                  <a:lumMod val="60000"/>
                  <a:lumOff val="40000"/>
                </a:schemeClr>
              </a:gs>
              <a:gs pos="100000">
                <a:schemeClr val="accent2">
                  <a:lumMod val="40000"/>
                  <a:lumOff val="60000"/>
                </a:schemeClr>
              </a:gs>
            </a:gsLst>
          </a:gradFill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lnSpc>
                <a:spcPts val="1000"/>
              </a:lnSpc>
            </a:pPr>
            <a:r>
              <a:rPr lang="en-GB" sz="935" b="1" dirty="0" smtClean="0">
                <a:latin typeface="Arial" panose="020B0604020202020204" pitchFamily="34" charset="0"/>
                <a:cs typeface="Arial" panose="020B0604020202020204" pitchFamily="34" charset="0"/>
              </a:rPr>
              <a:t>11.1 – Growth &amp; Decay</a:t>
            </a:r>
            <a:endParaRPr lang="en-GB" sz="935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ound Same Side Corner Rectangle 22">
            <a:hlinkClick r:id="rId4" action="ppaction://hlinksldjump"/>
          </p:cNvPr>
          <p:cNvSpPr/>
          <p:nvPr userDrawn="1"/>
        </p:nvSpPr>
        <p:spPr>
          <a:xfrm>
            <a:off x="1461267" y="692696"/>
            <a:ext cx="1656033" cy="357190"/>
          </a:xfrm>
          <a:prstGeom prst="round2SameRect">
            <a:avLst/>
          </a:prstGeom>
          <a:gradFill>
            <a:gsLst>
              <a:gs pos="0">
                <a:srgbClr val="6F2927"/>
              </a:gs>
              <a:gs pos="54000">
                <a:schemeClr val="accent2">
                  <a:lumMod val="75000"/>
                </a:schemeClr>
              </a:gs>
              <a:gs pos="83000">
                <a:schemeClr val="accent2">
                  <a:lumMod val="60000"/>
                  <a:lumOff val="40000"/>
                </a:schemeClr>
              </a:gs>
              <a:gs pos="100000">
                <a:schemeClr val="accent2">
                  <a:lumMod val="40000"/>
                  <a:lumOff val="60000"/>
                </a:schemeClr>
              </a:gs>
            </a:gsLst>
          </a:gradFill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base" latinLnBrk="0" hangingPunct="1">
              <a:lnSpc>
                <a:spcPts val="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935" b="1" dirty="0" smtClean="0">
                <a:latin typeface="Arial" panose="020B0604020202020204" pitchFamily="34" charset="0"/>
                <a:cs typeface="Arial" panose="020B0604020202020204" pitchFamily="34" charset="0"/>
              </a:rPr>
              <a:t>11.2 – Compound Measures</a:t>
            </a:r>
            <a:endParaRPr lang="en-GB" sz="935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ound Same Side Corner Rectangle 23">
            <a:hlinkClick r:id="rId5" action="ppaction://hlinksldjump"/>
          </p:cNvPr>
          <p:cNvSpPr/>
          <p:nvPr userDrawn="1"/>
        </p:nvSpPr>
        <p:spPr>
          <a:xfrm>
            <a:off x="3168720" y="692696"/>
            <a:ext cx="1973921" cy="357190"/>
          </a:xfrm>
          <a:prstGeom prst="round2SameRect">
            <a:avLst/>
          </a:prstGeom>
          <a:gradFill>
            <a:gsLst>
              <a:gs pos="0">
                <a:srgbClr val="6F2927"/>
              </a:gs>
              <a:gs pos="54000">
                <a:schemeClr val="accent2">
                  <a:lumMod val="75000"/>
                </a:schemeClr>
              </a:gs>
              <a:gs pos="83000">
                <a:schemeClr val="accent2">
                  <a:lumMod val="60000"/>
                  <a:lumOff val="40000"/>
                </a:schemeClr>
              </a:gs>
              <a:gs pos="100000">
                <a:schemeClr val="accent2">
                  <a:lumMod val="40000"/>
                  <a:lumOff val="60000"/>
                </a:schemeClr>
              </a:gs>
            </a:gsLst>
          </a:gradFill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lnSpc>
                <a:spcPts val="1000"/>
              </a:lnSpc>
            </a:pPr>
            <a:r>
              <a:rPr lang="en-GB" sz="935" b="1" dirty="0" smtClean="0">
                <a:latin typeface="Arial" panose="020B0604020202020204" pitchFamily="34" charset="0"/>
                <a:cs typeface="Arial" panose="020B0604020202020204" pitchFamily="34" charset="0"/>
              </a:rPr>
              <a:t>11.3 – More Compound Measures</a:t>
            </a:r>
            <a:endParaRPr lang="en-GB" sz="935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ound Same Side Corner Rectangle 24">
            <a:hlinkClick r:id="rId6" action="ppaction://hlinksldjump"/>
          </p:cNvPr>
          <p:cNvSpPr/>
          <p:nvPr userDrawn="1"/>
        </p:nvSpPr>
        <p:spPr>
          <a:xfrm>
            <a:off x="5194060" y="692696"/>
            <a:ext cx="1610188" cy="357190"/>
          </a:xfrm>
          <a:prstGeom prst="round2SameRect">
            <a:avLst/>
          </a:prstGeom>
          <a:gradFill>
            <a:gsLst>
              <a:gs pos="0">
                <a:srgbClr val="6F2927"/>
              </a:gs>
              <a:gs pos="54000">
                <a:schemeClr val="accent2">
                  <a:lumMod val="75000"/>
                </a:schemeClr>
              </a:gs>
              <a:gs pos="83000">
                <a:schemeClr val="accent2">
                  <a:lumMod val="60000"/>
                  <a:lumOff val="40000"/>
                </a:schemeClr>
              </a:gs>
              <a:gs pos="100000">
                <a:schemeClr val="accent2">
                  <a:lumMod val="40000"/>
                  <a:lumOff val="60000"/>
                </a:schemeClr>
              </a:gs>
            </a:gsLst>
          </a:gradFill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lnSpc>
                <a:spcPts val="1000"/>
              </a:lnSpc>
            </a:pPr>
            <a:r>
              <a:rPr lang="en-GB" sz="935" b="1" dirty="0" smtClean="0">
                <a:latin typeface="Arial" panose="020B0604020202020204" pitchFamily="34" charset="0"/>
                <a:cs typeface="Arial" panose="020B0604020202020204" pitchFamily="34" charset="0"/>
              </a:rPr>
              <a:t>11.4 – Ratios &amp; Proportion</a:t>
            </a:r>
            <a:endParaRPr lang="en-GB" sz="935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81924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3_LO1 1-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5496" y="44624"/>
            <a:ext cx="7560840" cy="648072"/>
          </a:xfrm>
        </p:spPr>
        <p:txBody>
          <a:bodyPr rtlCol="0"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0352" y="43840"/>
            <a:ext cx="1368152" cy="1002913"/>
          </a:xfrm>
          <a:prstGeom prst="rect">
            <a:avLst/>
          </a:prstGeom>
        </p:spPr>
      </p:pic>
      <p:sp>
        <p:nvSpPr>
          <p:cNvPr id="19" name="Content Placeholder 1"/>
          <p:cNvSpPr txBox="1">
            <a:spLocks/>
          </p:cNvSpPr>
          <p:nvPr userDrawn="1"/>
        </p:nvSpPr>
        <p:spPr>
          <a:xfrm>
            <a:off x="99491" y="1065699"/>
            <a:ext cx="8890554" cy="5675669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>
            <a:noAutofit/>
          </a:bodyPr>
          <a:lstStyle/>
          <a:p>
            <a:pPr marL="109728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  <a:p>
            <a:pPr marL="109728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/>
            </a:r>
            <a:br>
              <a:rPr kumimoji="0" lang="en-GB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</a:br>
            <a:r>
              <a:rPr kumimoji="0" lang="en-GB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/>
            </a:r>
            <a:br>
              <a:rPr kumimoji="0" lang="en-GB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</a:b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</p:txBody>
      </p:sp>
      <p:sp>
        <p:nvSpPr>
          <p:cNvPr id="2" name="Snip Single Corner Rectangle 1"/>
          <p:cNvSpPr/>
          <p:nvPr userDrawn="1"/>
        </p:nvSpPr>
        <p:spPr>
          <a:xfrm>
            <a:off x="179512" y="1137707"/>
            <a:ext cx="8708456" cy="5531653"/>
          </a:xfrm>
          <a:custGeom>
            <a:avLst/>
            <a:gdLst>
              <a:gd name="connsiteX0" fmla="*/ 0 w 8696199"/>
              <a:gd name="connsiteY0" fmla="*/ 0 h 5531653"/>
              <a:gd name="connsiteX1" fmla="*/ 7774238 w 8696199"/>
              <a:gd name="connsiteY1" fmla="*/ 0 h 5531653"/>
              <a:gd name="connsiteX2" fmla="*/ 8696199 w 8696199"/>
              <a:gd name="connsiteY2" fmla="*/ 921961 h 5531653"/>
              <a:gd name="connsiteX3" fmla="*/ 8696199 w 8696199"/>
              <a:gd name="connsiteY3" fmla="*/ 5531653 h 5531653"/>
              <a:gd name="connsiteX4" fmla="*/ 0 w 8696199"/>
              <a:gd name="connsiteY4" fmla="*/ 5531653 h 5531653"/>
              <a:gd name="connsiteX5" fmla="*/ 0 w 8696199"/>
              <a:gd name="connsiteY5" fmla="*/ 0 h 5531653"/>
              <a:gd name="connsiteX0" fmla="*/ 0 w 8751063"/>
              <a:gd name="connsiteY0" fmla="*/ 0 h 5586517"/>
              <a:gd name="connsiteX1" fmla="*/ 7774238 w 8751063"/>
              <a:gd name="connsiteY1" fmla="*/ 0 h 5586517"/>
              <a:gd name="connsiteX2" fmla="*/ 8696199 w 8751063"/>
              <a:gd name="connsiteY2" fmla="*/ 921961 h 5586517"/>
              <a:gd name="connsiteX3" fmla="*/ 8751063 w 8751063"/>
              <a:gd name="connsiteY3" fmla="*/ 5586517 h 5586517"/>
              <a:gd name="connsiteX4" fmla="*/ 0 w 8751063"/>
              <a:gd name="connsiteY4" fmla="*/ 5531653 h 5586517"/>
              <a:gd name="connsiteX5" fmla="*/ 0 w 8751063"/>
              <a:gd name="connsiteY5" fmla="*/ 0 h 5586517"/>
              <a:gd name="connsiteX0" fmla="*/ 0 w 8751063"/>
              <a:gd name="connsiteY0" fmla="*/ 0 h 5586517"/>
              <a:gd name="connsiteX1" fmla="*/ 7774238 w 8751063"/>
              <a:gd name="connsiteY1" fmla="*/ 0 h 5586517"/>
              <a:gd name="connsiteX2" fmla="*/ 8732775 w 8751063"/>
              <a:gd name="connsiteY2" fmla="*/ 4104073 h 5586517"/>
              <a:gd name="connsiteX3" fmla="*/ 8751063 w 8751063"/>
              <a:gd name="connsiteY3" fmla="*/ 5586517 h 5586517"/>
              <a:gd name="connsiteX4" fmla="*/ 0 w 8751063"/>
              <a:gd name="connsiteY4" fmla="*/ 5531653 h 5586517"/>
              <a:gd name="connsiteX5" fmla="*/ 0 w 8751063"/>
              <a:gd name="connsiteY5" fmla="*/ 0 h 5586517"/>
              <a:gd name="connsiteX0" fmla="*/ 0 w 8751063"/>
              <a:gd name="connsiteY0" fmla="*/ 0 h 5586517"/>
              <a:gd name="connsiteX1" fmla="*/ 8743502 w 8751063"/>
              <a:gd name="connsiteY1" fmla="*/ 54864 h 5586517"/>
              <a:gd name="connsiteX2" fmla="*/ 8732775 w 8751063"/>
              <a:gd name="connsiteY2" fmla="*/ 4104073 h 5586517"/>
              <a:gd name="connsiteX3" fmla="*/ 8751063 w 8751063"/>
              <a:gd name="connsiteY3" fmla="*/ 5586517 h 5586517"/>
              <a:gd name="connsiteX4" fmla="*/ 0 w 8751063"/>
              <a:gd name="connsiteY4" fmla="*/ 5531653 h 5586517"/>
              <a:gd name="connsiteX5" fmla="*/ 0 w 8751063"/>
              <a:gd name="connsiteY5" fmla="*/ 0 h 5586517"/>
              <a:gd name="connsiteX0" fmla="*/ 0 w 8743502"/>
              <a:gd name="connsiteY0" fmla="*/ 0 h 5531653"/>
              <a:gd name="connsiteX1" fmla="*/ 8743502 w 8743502"/>
              <a:gd name="connsiteY1" fmla="*/ 54864 h 5531653"/>
              <a:gd name="connsiteX2" fmla="*/ 8732775 w 8743502"/>
              <a:gd name="connsiteY2" fmla="*/ 4104073 h 5531653"/>
              <a:gd name="connsiteX3" fmla="*/ 8147559 w 8743502"/>
              <a:gd name="connsiteY3" fmla="*/ 5513365 h 5531653"/>
              <a:gd name="connsiteX4" fmla="*/ 0 w 8743502"/>
              <a:gd name="connsiteY4" fmla="*/ 5531653 h 5531653"/>
              <a:gd name="connsiteX5" fmla="*/ 0 w 8743502"/>
              <a:gd name="connsiteY5" fmla="*/ 0 h 5531653"/>
              <a:gd name="connsiteX0" fmla="*/ 0 w 8743502"/>
              <a:gd name="connsiteY0" fmla="*/ 0 h 5531653"/>
              <a:gd name="connsiteX1" fmla="*/ 8743502 w 8743502"/>
              <a:gd name="connsiteY1" fmla="*/ 54864 h 5531653"/>
              <a:gd name="connsiteX2" fmla="*/ 8732775 w 8743502"/>
              <a:gd name="connsiteY2" fmla="*/ 4652713 h 5531653"/>
              <a:gd name="connsiteX3" fmla="*/ 8147559 w 8743502"/>
              <a:gd name="connsiteY3" fmla="*/ 5513365 h 5531653"/>
              <a:gd name="connsiteX4" fmla="*/ 0 w 8743502"/>
              <a:gd name="connsiteY4" fmla="*/ 5531653 h 5531653"/>
              <a:gd name="connsiteX5" fmla="*/ 0 w 8743502"/>
              <a:gd name="connsiteY5" fmla="*/ 0 h 5531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743502" h="5531653">
                <a:moveTo>
                  <a:pt x="0" y="0"/>
                </a:moveTo>
                <a:lnTo>
                  <a:pt x="8743502" y="54864"/>
                </a:lnTo>
                <a:cubicBezTo>
                  <a:pt x="8739926" y="1404600"/>
                  <a:pt x="8736351" y="3302977"/>
                  <a:pt x="8732775" y="4652713"/>
                </a:cubicBezTo>
                <a:lnTo>
                  <a:pt x="8147559" y="5513365"/>
                </a:lnTo>
                <a:lnTo>
                  <a:pt x="0" y="553165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 Same Side Corner Rectangle 13">
            <a:hlinkClick r:id="rId3" action="ppaction://hlinksldjump"/>
          </p:cNvPr>
          <p:cNvSpPr/>
          <p:nvPr userDrawn="1"/>
        </p:nvSpPr>
        <p:spPr>
          <a:xfrm>
            <a:off x="85850" y="692696"/>
            <a:ext cx="1323997" cy="357190"/>
          </a:xfrm>
          <a:prstGeom prst="round2SameRect">
            <a:avLst/>
          </a:prstGeom>
          <a:gradFill>
            <a:gsLst>
              <a:gs pos="0">
                <a:srgbClr val="6F2927"/>
              </a:gs>
              <a:gs pos="54000">
                <a:schemeClr val="accent2">
                  <a:lumMod val="75000"/>
                </a:schemeClr>
              </a:gs>
              <a:gs pos="83000">
                <a:schemeClr val="accent2">
                  <a:lumMod val="60000"/>
                  <a:lumOff val="40000"/>
                </a:schemeClr>
              </a:gs>
              <a:gs pos="100000">
                <a:schemeClr val="accent2">
                  <a:lumMod val="40000"/>
                  <a:lumOff val="60000"/>
                </a:schemeClr>
              </a:gs>
            </a:gsLst>
          </a:gradFill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lnSpc>
                <a:spcPts val="1000"/>
              </a:lnSpc>
            </a:pPr>
            <a:r>
              <a:rPr lang="en-GB" sz="935" b="1" dirty="0" smtClean="0">
                <a:latin typeface="Arial" panose="020B0604020202020204" pitchFamily="34" charset="0"/>
                <a:cs typeface="Arial" panose="020B0604020202020204" pitchFamily="34" charset="0"/>
              </a:rPr>
              <a:t>11.1 – Growth &amp; Decay</a:t>
            </a:r>
            <a:endParaRPr lang="en-GB" sz="935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ound Same Side Corner Rectangle 14">
            <a:hlinkClick r:id="rId4" action="ppaction://hlinksldjump"/>
          </p:cNvPr>
          <p:cNvSpPr/>
          <p:nvPr userDrawn="1"/>
        </p:nvSpPr>
        <p:spPr>
          <a:xfrm>
            <a:off x="1461267" y="692696"/>
            <a:ext cx="1656033" cy="357190"/>
          </a:xfrm>
          <a:prstGeom prst="round2SameRect">
            <a:avLst/>
          </a:prstGeom>
          <a:gradFill>
            <a:gsLst>
              <a:gs pos="0">
                <a:srgbClr val="6F2927"/>
              </a:gs>
              <a:gs pos="54000">
                <a:schemeClr val="accent2">
                  <a:lumMod val="75000"/>
                </a:schemeClr>
              </a:gs>
              <a:gs pos="83000">
                <a:schemeClr val="accent2">
                  <a:lumMod val="60000"/>
                  <a:lumOff val="40000"/>
                </a:schemeClr>
              </a:gs>
              <a:gs pos="100000">
                <a:schemeClr val="accent2">
                  <a:lumMod val="40000"/>
                  <a:lumOff val="60000"/>
                </a:schemeClr>
              </a:gs>
            </a:gsLst>
          </a:gradFill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base" latinLnBrk="0" hangingPunct="1">
              <a:lnSpc>
                <a:spcPts val="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935" b="1" dirty="0" smtClean="0">
                <a:latin typeface="Arial" panose="020B0604020202020204" pitchFamily="34" charset="0"/>
                <a:cs typeface="Arial" panose="020B0604020202020204" pitchFamily="34" charset="0"/>
              </a:rPr>
              <a:t>11.2 – Compound Measures</a:t>
            </a:r>
            <a:endParaRPr lang="en-GB" sz="935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ound Same Side Corner Rectangle 15">
            <a:hlinkClick r:id="rId5" action="ppaction://hlinksldjump"/>
          </p:cNvPr>
          <p:cNvSpPr/>
          <p:nvPr userDrawn="1"/>
        </p:nvSpPr>
        <p:spPr>
          <a:xfrm>
            <a:off x="3168720" y="692696"/>
            <a:ext cx="1973921" cy="357190"/>
          </a:xfrm>
          <a:prstGeom prst="round2SameRect">
            <a:avLst/>
          </a:prstGeom>
          <a:gradFill>
            <a:gsLst>
              <a:gs pos="0">
                <a:srgbClr val="6F2927"/>
              </a:gs>
              <a:gs pos="54000">
                <a:schemeClr val="accent2">
                  <a:lumMod val="75000"/>
                </a:schemeClr>
              </a:gs>
              <a:gs pos="83000">
                <a:schemeClr val="accent2">
                  <a:lumMod val="60000"/>
                  <a:lumOff val="40000"/>
                </a:schemeClr>
              </a:gs>
              <a:gs pos="100000">
                <a:schemeClr val="accent2">
                  <a:lumMod val="40000"/>
                  <a:lumOff val="60000"/>
                </a:schemeClr>
              </a:gs>
            </a:gsLst>
          </a:gradFill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lnSpc>
                <a:spcPts val="1000"/>
              </a:lnSpc>
            </a:pPr>
            <a:r>
              <a:rPr lang="en-GB" sz="935" b="1" dirty="0" smtClean="0">
                <a:latin typeface="Arial" panose="020B0604020202020204" pitchFamily="34" charset="0"/>
                <a:cs typeface="Arial" panose="020B0604020202020204" pitchFamily="34" charset="0"/>
              </a:rPr>
              <a:t>11.3 – More Compound Measures</a:t>
            </a:r>
            <a:endParaRPr lang="en-GB" sz="935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ound Same Side Corner Rectangle 20">
            <a:hlinkClick r:id="rId6" action="ppaction://hlinksldjump"/>
          </p:cNvPr>
          <p:cNvSpPr/>
          <p:nvPr userDrawn="1"/>
        </p:nvSpPr>
        <p:spPr>
          <a:xfrm>
            <a:off x="5194060" y="692696"/>
            <a:ext cx="1610188" cy="357190"/>
          </a:xfrm>
          <a:prstGeom prst="round2SameRect">
            <a:avLst/>
          </a:prstGeom>
          <a:gradFill>
            <a:gsLst>
              <a:gs pos="0">
                <a:srgbClr val="6F2927"/>
              </a:gs>
              <a:gs pos="54000">
                <a:schemeClr val="accent2">
                  <a:lumMod val="75000"/>
                </a:schemeClr>
              </a:gs>
              <a:gs pos="83000">
                <a:schemeClr val="accent2">
                  <a:lumMod val="60000"/>
                  <a:lumOff val="40000"/>
                </a:schemeClr>
              </a:gs>
              <a:gs pos="100000">
                <a:schemeClr val="accent2">
                  <a:lumMod val="40000"/>
                  <a:lumOff val="60000"/>
                </a:schemeClr>
              </a:gs>
            </a:gsLst>
          </a:gradFill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lnSpc>
                <a:spcPts val="1000"/>
              </a:lnSpc>
            </a:pPr>
            <a:r>
              <a:rPr lang="en-GB" sz="935" b="1" dirty="0" smtClean="0">
                <a:latin typeface="Arial" panose="020B0604020202020204" pitchFamily="34" charset="0"/>
                <a:cs typeface="Arial" panose="020B0604020202020204" pitchFamily="34" charset="0"/>
              </a:rPr>
              <a:t>11.4 – Ratios &amp; Proportion</a:t>
            </a:r>
            <a:endParaRPr lang="en-GB" sz="935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0089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-13648" y="5937012"/>
            <a:ext cx="3203848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1" y="5924550"/>
            <a:ext cx="2339752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949279"/>
            <a:ext cx="1913746" cy="922841"/>
          </a:xfrm>
          <a:prstGeom prst="rtTriangle">
            <a:avLst/>
          </a:prstGeom>
          <a:blipFill>
            <a:blip r:embed="rId7" cstate="email">
              <a:alphaModFix amt="5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15" name="Straight Connector 14"/>
          <p:cNvCxnSpPr>
            <a:stCxn id="14" idx="0"/>
            <a:endCxn id="14" idx="4"/>
          </p:cNvCxnSpPr>
          <p:nvPr/>
        </p:nvCxnSpPr>
        <p:spPr>
          <a:xfrm rot="16200000" flipH="1">
            <a:off x="489410" y="5453826"/>
            <a:ext cx="922841" cy="1913746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-24"/>
            <a:ext cx="8229600" cy="857256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000108"/>
            <a:ext cx="8229600" cy="4929222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11" r:id="rId2"/>
    <p:sldLayoutId id="2147483715" r:id="rId3"/>
    <p:sldLayoutId id="2147483718" r:id="rId4"/>
    <p:sldLayoutId id="2147483717" r:id="rId5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4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Calibri" pitchFamily="34" charset="0"/>
          <a:ea typeface="+mj-ea"/>
          <a:cs typeface="Calibri" pitchFamily="34" charset="0"/>
        </a:defRPr>
      </a:lvl1pPr>
      <a:extLst/>
    </p:titleStyle>
    <p:bodyStyle>
      <a:lvl1pPr marL="365760" indent="-256032" algn="l" rtl="0" eaLnBrk="1" latinLnBrk="0" hangingPunct="1">
        <a:spcBef>
          <a:spcPts val="0"/>
        </a:spcBef>
        <a:spcAft>
          <a:spcPts val="60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621792" indent="-228600" algn="l" rtl="0" eaLnBrk="1" latinLnBrk="0" hangingPunct="1">
        <a:spcBef>
          <a:spcPts val="0"/>
        </a:spcBef>
        <a:spcAft>
          <a:spcPts val="600"/>
        </a:spcAft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2pPr>
      <a:lvl3pPr marL="859536" indent="-228600" algn="l" rtl="0" eaLnBrk="1" latinLnBrk="0" hangingPunct="1">
        <a:spcBef>
          <a:spcPts val="0"/>
        </a:spcBef>
        <a:spcAft>
          <a:spcPts val="600"/>
        </a:spcAft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3pPr>
      <a:lvl4pPr marL="1143000" indent="-228600" algn="l" rtl="0" eaLnBrk="1" latinLnBrk="0" hangingPunct="1">
        <a:spcBef>
          <a:spcPts val="0"/>
        </a:spcBef>
        <a:spcAft>
          <a:spcPts val="600"/>
        </a:spcAft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4pPr>
      <a:lvl5pPr marL="1371600" indent="-228600" algn="l" rtl="0" eaLnBrk="1" latinLnBrk="0" hangingPunct="1">
        <a:spcBef>
          <a:spcPts val="0"/>
        </a:spcBef>
        <a:spcAft>
          <a:spcPts val="600"/>
        </a:spcAft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CiDA%20-%20Unit%2002%20-%20LO1%20-%20Getting%20Organised.pptx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CiDA%20-%20Unit%2002%20-%20LO1%20-%20Getting%20Organised.pptx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CiDA%20-%20Unit%2002%20-%20LO1%20-%20Getting%20Organised.pptx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CiDA%20-%20Unit%2002%20-%20LO1%20-%20Getting%20Organised.pptx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CiDA%20-%20Unit%2002%20-%20LO1%20-%20Getting%20Organised.pptx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CiDA%20-%20Unit%2002%20-%20LO1%20-%20Getting%20Organised.pptx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CiDA%20-%20Unit%2002%20-%20LO1%20-%20Getting%20Organised.pptx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CiDA%20-%20Unit%2002%20-%20LO1%20-%20Getting%20Organised.pptx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0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CiDA%20-%20Unit%2002%20-%20LO1%20-%20Getting%20Organised.pptx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1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CiDA%20-%20Unit%2002%20-%20LO1%20-%20Getting%20Organised.pptx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CiDA%20-%20Unit%2002%20-%20LO1%20-%20Getting%20Organised.pptx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CiDA%20-%20Unit%2002%20-%20LO1%20-%20Getting%20Organised.pptx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CiDA%20-%20Unit%2002%20-%20LO1%20-%20Getting%20Organised.pptx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CiDA%20-%20Unit%2002%20-%20LO1%20-%20Getting%20Organised.pptx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CiDA%20-%20Unit%2002%20-%20LO1%20-%20Getting%20Organised.pptx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CiDA%20-%20Unit%2002%20-%20LO1%20-%20Getting%20Organised.pptx" TargetMode="Externa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CiDA%20-%20Unit%2002%20-%20LO1%20-%20Getting%20Organised.pptx" TargetMode="Externa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CiDA%20-%20Unit%2002%20-%20LO1%20-%20Getting%20Organised.pptx" TargetMode="Externa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CiDA%20-%20Unit%2002%20-%20LO1%20-%20Getting%20Organised.pptx" TargetMode="Externa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CiDA%20-%20Unit%2002%20-%20LO1%20-%20Getting%20Organised.pptx" TargetMode="Externa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CiDA%20-%20Unit%2002%20-%20LO1%20-%20Getting%20Organised.pptx" TargetMode="Externa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CiDA%20-%20Unit%2002%20-%20LO1%20-%20Getting%20Organised.pptx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CiDA%20-%20Unit%2002%20-%20LO1%20-%20Getting%20Organised.pptx" TargetMode="Externa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CiDA%20-%20Unit%2002%20-%20LO1%20-%20Getting%20Organised.pptx" TargetMode="Externa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CiDA%20-%20Unit%2002%20-%20LO1%20-%20Getting%20Organised.pptx" TargetMode="Externa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CiDA%20-%20Unit%2002%20-%20LO1%20-%20Getting%20Organised.pptx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CiDA%20-%20Unit%2002%20-%20LO1%20-%20Getting%20Organised.pptx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CiDA%20-%20Unit%2002%20-%20LO1%20-%20Getting%20Organised.pptx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CiDA%20-%20Unit%2002%20-%20LO1%20-%20Getting%20Organised.pptx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CiDA%20-%20Unit%2002%20-%20LO1%20-%20Getting%20Organised.pptx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CiDA%20-%20Unit%2002%20-%20LO1%20-%20Getting%20Organised.pptx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7504" y="116632"/>
            <a:ext cx="8928992" cy="170843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2409832" y="116632"/>
            <a:ext cx="655465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36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Mathematics (9-1) - </a:t>
            </a:r>
            <a:r>
              <a:rPr lang="en-GB" sz="36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iGCSE</a:t>
            </a:r>
            <a:endParaRPr lang="en-GB" sz="36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r"/>
            <a:r>
              <a:rPr lang="en-GB" sz="36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2018-20</a:t>
            </a:r>
          </a:p>
          <a:p>
            <a:pPr algn="r"/>
            <a:r>
              <a:rPr lang="en-GB" sz="36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Year 09</a:t>
            </a:r>
            <a:endParaRPr lang="en-GB" sz="36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584" y="178371"/>
            <a:ext cx="2162168" cy="158496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5970292"/>
            <a:ext cx="8784976" cy="771076"/>
          </a:xfrm>
        </p:spPr>
        <p:txBody>
          <a:bodyPr rtlCol="0"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lnSpc>
                <a:spcPts val="5600"/>
              </a:lnSpc>
            </a:pPr>
            <a:r>
              <a:rPr lang="en-US" sz="8800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Unit 11 </a:t>
            </a:r>
            <a:r>
              <a:rPr lang="en-US" sz="8800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– </a:t>
            </a:r>
            <a:r>
              <a:rPr lang="en-US" sz="8800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Answers</a:t>
            </a:r>
            <a:endParaRPr lang="en-GB" sz="8800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1026" name="Picture 2" descr="Image result for all the answers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771800" y="1916832"/>
            <a:ext cx="6264696" cy="32560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11.2 –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Compound Measures</a:t>
            </a:r>
            <a:endParaRPr lang="en-GB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ound Same Side Corner Rectangle 20">
            <a:hlinkClick r:id="rId3" action="ppaction://hlinkpres?slideindex=1&amp;slidetitle="/>
          </p:cNvPr>
          <p:cNvSpPr/>
          <p:nvPr/>
        </p:nvSpPr>
        <p:spPr>
          <a:xfrm>
            <a:off x="6945306" y="695546"/>
            <a:ext cx="723038" cy="357190"/>
          </a:xfrm>
          <a:prstGeom prst="round2SameRect">
            <a:avLst/>
          </a:prstGeom>
          <a:gradFill>
            <a:gsLst>
              <a:gs pos="0">
                <a:srgbClr val="002060"/>
              </a:gs>
              <a:gs pos="63000">
                <a:srgbClr val="0070C0"/>
              </a:gs>
              <a:gs pos="100000">
                <a:schemeClr val="accent5">
                  <a:lumMod val="20000"/>
                  <a:lumOff val="80000"/>
                </a:schemeClr>
              </a:gs>
            </a:gsLst>
          </a:gradFill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400" b="1" dirty="0" smtClean="0">
                <a:latin typeface="Calibri" panose="020F0502020204030204" pitchFamily="34" charset="0"/>
              </a:rPr>
              <a:t>Page 670</a:t>
            </a:r>
            <a:endParaRPr lang="en-GB" sz="1400" b="1" dirty="0">
              <a:latin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1520" y="1196752"/>
            <a:ext cx="8568952" cy="55015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>
              <a:spcAft>
                <a:spcPts val="300"/>
              </a:spcAft>
              <a:buClr>
                <a:srgbClr val="C00000"/>
              </a:buClr>
              <a:buFont typeface="+mj-lt"/>
              <a:buAutoNum type="arabicPeriod" startAt="7"/>
              <a:tabLst>
                <a:tab pos="4808538" algn="l"/>
                <a:tab pos="5773738" algn="l"/>
              </a:tabLst>
            </a:pPr>
            <a:r>
              <a:rPr lang="en-US" sz="36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0.65 </a:t>
            </a: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km/h </a:t>
            </a:r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t-BR" sz="36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</a:t>
            </a:r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7.8 km/h </a:t>
            </a:r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6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c.</a:t>
            </a:r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256 </a:t>
            </a:r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km/h</a:t>
            </a:r>
          </a:p>
          <a:p>
            <a:pPr marL="742950" indent="-742950">
              <a:spcAft>
                <a:spcPts val="300"/>
              </a:spcAft>
              <a:buClr>
                <a:srgbClr val="C00000"/>
              </a:buClr>
              <a:buFont typeface="+mj-lt"/>
              <a:buAutoNum type="arabicPeriod" startAt="7"/>
              <a:tabLst>
                <a:tab pos="4808538" algn="l"/>
                <a:tab pos="5773738" algn="l"/>
              </a:tabLst>
            </a:pPr>
            <a:r>
              <a:rPr lang="pt-BR" sz="36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</a:t>
            </a:r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3600 m/h </a:t>
            </a:r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t-BR" sz="36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</a:t>
            </a:r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43200m/h </a:t>
            </a:r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6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c.</a:t>
            </a:r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28800m/h	</a:t>
            </a:r>
            <a:r>
              <a:rPr lang="pt-BR" sz="36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d.</a:t>
            </a:r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16200 </a:t>
            </a:r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m/h</a:t>
            </a:r>
          </a:p>
          <a:p>
            <a:pPr marL="742950" indent="-742950">
              <a:spcAft>
                <a:spcPts val="300"/>
              </a:spcAft>
              <a:buClr>
                <a:srgbClr val="C00000"/>
              </a:buClr>
              <a:buFont typeface="+mj-lt"/>
              <a:buAutoNum type="arabicPeriod" startAt="7"/>
              <a:tabLst>
                <a:tab pos="4808538" algn="l"/>
                <a:tab pos="5773738" algn="l"/>
              </a:tabLst>
            </a:pP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indent="-742950">
              <a:spcAft>
                <a:spcPts val="300"/>
              </a:spcAft>
              <a:buClr>
                <a:srgbClr val="C00000"/>
              </a:buClr>
              <a:buFont typeface="+mj-lt"/>
              <a:buAutoNum type="arabicPeriod" startAt="7"/>
              <a:tabLst>
                <a:tab pos="4808538" algn="l"/>
                <a:tab pos="5773738" algn="l"/>
              </a:tabLst>
            </a:pPr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900 km/h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718663"/>
              </p:ext>
            </p:extLst>
          </p:nvPr>
        </p:nvGraphicFramePr>
        <p:xfrm>
          <a:off x="971600" y="3573016"/>
          <a:ext cx="7776864" cy="228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16424"/>
                <a:gridCol w="3960440"/>
              </a:tblGrid>
              <a:tr h="313628"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Metres per second</a:t>
                      </a:r>
                      <a:endParaRPr lang="en-US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Kilometres</a:t>
                      </a:r>
                      <a:r>
                        <a:rPr lang="en-US" sz="24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per second</a:t>
                      </a:r>
                      <a:endParaRPr lang="en-US" sz="2400" b="1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CDE5"/>
                    </a:solidFill>
                  </a:tcPr>
                </a:tc>
              </a:tr>
              <a:tr h="313628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en-US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54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13628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en-US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72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13628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108</a:t>
                      </a:r>
                      <a:endParaRPr lang="en-US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13628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162</a:t>
                      </a:r>
                      <a:endParaRPr lang="en-US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6263215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11.2 –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Compound Measures</a:t>
            </a:r>
            <a:endParaRPr lang="en-GB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ound Same Side Corner Rectangle 20">
            <a:hlinkClick r:id="rId3" action="ppaction://hlinkpres?slideindex=1&amp;slidetitle="/>
          </p:cNvPr>
          <p:cNvSpPr/>
          <p:nvPr/>
        </p:nvSpPr>
        <p:spPr>
          <a:xfrm>
            <a:off x="6945306" y="695546"/>
            <a:ext cx="723038" cy="357190"/>
          </a:xfrm>
          <a:prstGeom prst="round2SameRect">
            <a:avLst/>
          </a:prstGeom>
          <a:gradFill>
            <a:gsLst>
              <a:gs pos="0">
                <a:srgbClr val="002060"/>
              </a:gs>
              <a:gs pos="63000">
                <a:srgbClr val="0070C0"/>
              </a:gs>
              <a:gs pos="100000">
                <a:schemeClr val="accent5">
                  <a:lumMod val="20000"/>
                  <a:lumOff val="80000"/>
                </a:schemeClr>
              </a:gs>
            </a:gsLst>
          </a:gradFill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400" b="1" dirty="0" smtClean="0">
                <a:latin typeface="Calibri" panose="020F0502020204030204" pitchFamily="34" charset="0"/>
              </a:rPr>
              <a:t>Page 670</a:t>
            </a:r>
            <a:endParaRPr lang="en-GB" sz="1400" b="1" dirty="0">
              <a:latin typeface="Calibri" panose="020F05020202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251520" y="1196752"/>
                <a:ext cx="8568952" cy="557325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742950" indent="-742950">
                  <a:spcAft>
                    <a:spcPts val="300"/>
                  </a:spcAft>
                  <a:buClr>
                    <a:srgbClr val="C00000"/>
                  </a:buClr>
                  <a:buFont typeface="+mj-lt"/>
                  <a:buAutoNum type="arabicPeriod" startAt="11"/>
                  <a:tabLst>
                    <a:tab pos="4808538" algn="l"/>
                    <a:tab pos="5773738" algn="l"/>
                  </a:tabLst>
                </a:pPr>
                <a:r>
                  <a:rPr lang="pt-BR" sz="325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Falcon </a:t>
                </a:r>
                <a:r>
                  <a:rPr lang="pt-BR" sz="3250" dirty="0">
                    <a:latin typeface="Arial" panose="020B0604020202020204" pitchFamily="34" charset="0"/>
                    <a:cs typeface="Arial" panose="020B0604020202020204" pitchFamily="34" charset="0"/>
                  </a:rPr>
                  <a:t>is fastest. Car: 350 km/h = 97.2 m/s (1 d.p.); Falcon: 388.8 km/h = 108 m/s</a:t>
                </a:r>
              </a:p>
              <a:p>
                <a:pPr marL="742950" indent="-742950">
                  <a:spcAft>
                    <a:spcPts val="300"/>
                  </a:spcAft>
                  <a:buClr>
                    <a:srgbClr val="C00000"/>
                  </a:buClr>
                  <a:buFont typeface="+mj-lt"/>
                  <a:buAutoNum type="arabicPeriod" startAt="11"/>
                  <a:tabLst>
                    <a:tab pos="4808538" algn="l"/>
                    <a:tab pos="5773738" algn="l"/>
                  </a:tabLst>
                </a:pPr>
                <a:r>
                  <a:rPr lang="pt-BR" sz="3250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a.</a:t>
                </a:r>
                <a:r>
                  <a:rPr lang="pt-BR" sz="325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5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25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1000</m:t>
                        </m:r>
                        <m:r>
                          <m:rPr>
                            <m:sty m:val="p"/>
                          </m:rPr>
                          <a:rPr lang="en-US" sz="325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x</m:t>
                        </m:r>
                      </m:num>
                      <m:den>
                        <m:r>
                          <a:rPr lang="en-US" sz="325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3600</m:t>
                        </m:r>
                      </m:den>
                    </m:f>
                  </m:oMath>
                </a14:m>
                <a:r>
                  <a:rPr lang="pt-BR" sz="3250" dirty="0">
                    <a:latin typeface="Arial" panose="020B0604020202020204" pitchFamily="34" charset="0"/>
                    <a:cs typeface="Arial" panose="020B0604020202020204" pitchFamily="34" charset="0"/>
                  </a:rPr>
                  <a:t> . </a:t>
                </a:r>
                <a:r>
                  <a:rPr lang="pt-BR" sz="325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pt-BR" sz="3250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b.</a:t>
                </a:r>
                <a:r>
                  <a:rPr lang="pt-BR" sz="325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5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25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3600</m:t>
                        </m:r>
                        <m:r>
                          <m:rPr>
                            <m:sty m:val="p"/>
                          </m:rPr>
                          <a:rPr lang="en-US" sz="325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y</m:t>
                        </m:r>
                      </m:num>
                      <m:den>
                        <m:r>
                          <a:rPr lang="en-US" sz="325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1000</m:t>
                        </m:r>
                      </m:den>
                    </m:f>
                  </m:oMath>
                </a14:m>
                <a:endParaRPr lang="pt-BR" sz="325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742950" indent="-742950">
                  <a:spcAft>
                    <a:spcPts val="300"/>
                  </a:spcAft>
                  <a:buClr>
                    <a:srgbClr val="C00000"/>
                  </a:buClr>
                  <a:buFont typeface="+mj-lt"/>
                  <a:buAutoNum type="arabicPeriod" startAt="11"/>
                  <a:tabLst>
                    <a:tab pos="4808538" algn="l"/>
                    <a:tab pos="5773738" algn="l"/>
                  </a:tabLst>
                </a:pPr>
                <a:r>
                  <a:rPr lang="pt-BR" sz="325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53.8 </a:t>
                </a:r>
                <a:r>
                  <a:rPr lang="pt-BR" sz="3250" dirty="0">
                    <a:latin typeface="Arial" panose="020B0604020202020204" pitchFamily="34" charset="0"/>
                    <a:cs typeface="Arial" panose="020B0604020202020204" pitchFamily="34" charset="0"/>
                  </a:rPr>
                  <a:t>km/h (1 d.p.)</a:t>
                </a:r>
              </a:p>
              <a:p>
                <a:pPr marL="742950" indent="-742950">
                  <a:spcAft>
                    <a:spcPts val="300"/>
                  </a:spcAft>
                  <a:buClr>
                    <a:srgbClr val="C00000"/>
                  </a:buClr>
                  <a:buFont typeface="+mj-lt"/>
                  <a:buAutoNum type="arabicPeriod" startAt="11"/>
                  <a:tabLst>
                    <a:tab pos="4808538" algn="l"/>
                    <a:tab pos="5773738" algn="l"/>
                  </a:tabLst>
                </a:pPr>
                <a:r>
                  <a:rPr lang="pt-BR" sz="325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26.4 </a:t>
                </a:r>
                <a:r>
                  <a:rPr lang="pt-BR" sz="3250" dirty="0">
                    <a:latin typeface="Arial" panose="020B0604020202020204" pitchFamily="34" charset="0"/>
                    <a:cs typeface="Arial" panose="020B0604020202020204" pitchFamily="34" charset="0"/>
                  </a:rPr>
                  <a:t>km</a:t>
                </a:r>
              </a:p>
              <a:p>
                <a:pPr marL="742950" indent="-742950">
                  <a:spcAft>
                    <a:spcPts val="300"/>
                  </a:spcAft>
                  <a:buClr>
                    <a:srgbClr val="C00000"/>
                  </a:buClr>
                  <a:buFont typeface="+mj-lt"/>
                  <a:buAutoNum type="arabicPeriod" startAt="11"/>
                  <a:tabLst>
                    <a:tab pos="4808538" algn="l"/>
                    <a:tab pos="5773738" algn="l"/>
                  </a:tabLst>
                </a:pPr>
                <a:r>
                  <a:rPr lang="pt-BR" sz="325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1.8 </a:t>
                </a:r>
                <a:r>
                  <a:rPr lang="pt-BR" sz="3250" dirty="0">
                    <a:latin typeface="Arial" panose="020B0604020202020204" pitchFamily="34" charset="0"/>
                    <a:cs typeface="Arial" panose="020B0604020202020204" pitchFamily="34" charset="0"/>
                  </a:rPr>
                  <a:t>km/h</a:t>
                </a:r>
              </a:p>
              <a:p>
                <a:pPr marL="742950" indent="-742950">
                  <a:spcAft>
                    <a:spcPts val="300"/>
                  </a:spcAft>
                  <a:buClr>
                    <a:srgbClr val="C00000"/>
                  </a:buClr>
                  <a:buFont typeface="+mj-lt"/>
                  <a:buAutoNum type="arabicPeriod" startAt="11"/>
                  <a:tabLst>
                    <a:tab pos="4808538" algn="l"/>
                    <a:tab pos="5773738" algn="l"/>
                  </a:tabLst>
                </a:pPr>
                <a:r>
                  <a:rPr lang="pt-BR" sz="325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44.7 </a:t>
                </a:r>
                <a:r>
                  <a:rPr lang="pt-BR" sz="3250" dirty="0">
                    <a:latin typeface="Arial" panose="020B0604020202020204" pitchFamily="34" charset="0"/>
                    <a:cs typeface="Arial" panose="020B0604020202020204" pitchFamily="34" charset="0"/>
                  </a:rPr>
                  <a:t>m/s (1 d.p.)</a:t>
                </a:r>
              </a:p>
              <a:p>
                <a:pPr marL="742950" indent="-742950">
                  <a:spcAft>
                    <a:spcPts val="300"/>
                  </a:spcAft>
                  <a:buClr>
                    <a:srgbClr val="C00000"/>
                  </a:buClr>
                  <a:buFont typeface="+mj-lt"/>
                  <a:buAutoNum type="arabicPeriod" startAt="11"/>
                  <a:tabLst>
                    <a:tab pos="4808538" algn="l"/>
                    <a:tab pos="5773738" algn="l"/>
                  </a:tabLst>
                </a:pPr>
                <a:r>
                  <a:rPr lang="pt-BR" sz="325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2m/s</a:t>
                </a:r>
                <a:r>
                  <a:rPr lang="pt-BR" sz="3250" baseline="30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endParaRPr lang="pt-BR" sz="3250" baseline="30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742950" indent="-742950">
                  <a:spcAft>
                    <a:spcPts val="300"/>
                  </a:spcAft>
                  <a:buClr>
                    <a:srgbClr val="C00000"/>
                  </a:buClr>
                  <a:buFont typeface="+mj-lt"/>
                  <a:buAutoNum type="arabicPeriod" startAt="11"/>
                  <a:tabLst>
                    <a:tab pos="4808538" algn="l"/>
                    <a:tab pos="5773738" algn="l"/>
                  </a:tabLst>
                </a:pPr>
                <a:r>
                  <a:rPr lang="pt-BR" sz="325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2.5 </a:t>
                </a:r>
                <a:r>
                  <a:rPr lang="pt-BR" sz="3250" dirty="0">
                    <a:latin typeface="Arial" panose="020B0604020202020204" pitchFamily="34" charset="0"/>
                    <a:cs typeface="Arial" panose="020B0604020202020204" pitchFamily="34" charset="0"/>
                  </a:rPr>
                  <a:t>m/s</a:t>
                </a:r>
                <a:endParaRPr lang="pt-BR" sz="325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1196752"/>
                <a:ext cx="8568952" cy="5573257"/>
              </a:xfrm>
              <a:prstGeom prst="rect">
                <a:avLst/>
              </a:prstGeom>
              <a:blipFill rotWithShape="0">
                <a:blip r:embed="rId4"/>
                <a:stretch>
                  <a:fillRect l="-1636" t="-1530" b="-262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24230186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11.3 – More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Compound Measures</a:t>
            </a:r>
            <a:endParaRPr lang="en-GB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ound Same Side Corner Rectangle 20">
            <a:hlinkClick r:id="rId3" action="ppaction://hlinkpres?slideindex=1&amp;slidetitle="/>
          </p:cNvPr>
          <p:cNvSpPr/>
          <p:nvPr/>
        </p:nvSpPr>
        <p:spPr>
          <a:xfrm>
            <a:off x="6945306" y="695546"/>
            <a:ext cx="723038" cy="357190"/>
          </a:xfrm>
          <a:prstGeom prst="round2SameRect">
            <a:avLst/>
          </a:prstGeom>
          <a:gradFill>
            <a:gsLst>
              <a:gs pos="0">
                <a:srgbClr val="002060"/>
              </a:gs>
              <a:gs pos="63000">
                <a:srgbClr val="0070C0"/>
              </a:gs>
              <a:gs pos="100000">
                <a:schemeClr val="accent5">
                  <a:lumMod val="20000"/>
                  <a:lumOff val="80000"/>
                </a:schemeClr>
              </a:gs>
            </a:gsLst>
          </a:gradFill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400" b="1" dirty="0" smtClean="0">
                <a:latin typeface="Calibri" panose="020F0502020204030204" pitchFamily="34" charset="0"/>
              </a:rPr>
              <a:t>Page 670</a:t>
            </a:r>
            <a:endParaRPr lang="en-GB" sz="1400" b="1" dirty="0">
              <a:latin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1520" y="1196752"/>
            <a:ext cx="8568952" cy="53476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>
              <a:spcAft>
                <a:spcPts val="300"/>
              </a:spcAft>
              <a:buClr>
                <a:srgbClr val="C00000"/>
              </a:buClr>
              <a:buFont typeface="+mj-lt"/>
              <a:buAutoNum type="arabicPeriod"/>
              <a:tabLst>
                <a:tab pos="4808538" algn="l"/>
                <a:tab pos="5773738" algn="l"/>
              </a:tabLst>
            </a:pPr>
            <a:r>
              <a:rPr lang="pt-BR" sz="47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</a:t>
            </a:r>
            <a:r>
              <a:rPr lang="pt-BR" sz="4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700" dirty="0">
                <a:latin typeface="Arial" panose="020B0604020202020204" pitchFamily="34" charset="0"/>
                <a:cs typeface="Arial" panose="020B0604020202020204" pitchFamily="34" charset="0"/>
              </a:rPr>
              <a:t>7500g </a:t>
            </a:r>
            <a:r>
              <a:rPr lang="pt-BR" sz="47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t-BR" sz="47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</a:t>
            </a:r>
            <a:r>
              <a:rPr lang="pt-BR" sz="4700" dirty="0" smtClean="0">
                <a:latin typeface="Arial" panose="020B0604020202020204" pitchFamily="34" charset="0"/>
                <a:cs typeface="Arial" panose="020B0604020202020204" pitchFamily="34" charset="0"/>
              </a:rPr>
              <a:t> 6.25m</a:t>
            </a:r>
            <a:r>
              <a:rPr lang="pt-BR" sz="47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pt-BR" sz="4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pt-BR" sz="47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47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c.</a:t>
            </a:r>
            <a:r>
              <a:rPr lang="pt-BR" sz="4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700" dirty="0">
                <a:latin typeface="Arial" panose="020B0604020202020204" pitchFamily="34" charset="0"/>
                <a:cs typeface="Arial" panose="020B0604020202020204" pitchFamily="34" charset="0"/>
              </a:rPr>
              <a:t>0.095 m!</a:t>
            </a:r>
          </a:p>
          <a:p>
            <a:pPr marL="742950" indent="-742950">
              <a:spcAft>
                <a:spcPts val="300"/>
              </a:spcAft>
              <a:buClr>
                <a:srgbClr val="C00000"/>
              </a:buClr>
              <a:buFont typeface="+mj-lt"/>
              <a:buAutoNum type="arabicPeriod"/>
              <a:tabLst>
                <a:tab pos="4808538" algn="l"/>
                <a:tab pos="5773738" algn="l"/>
              </a:tabLst>
            </a:pPr>
            <a:r>
              <a:rPr lang="pt-BR" sz="47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</a:t>
            </a:r>
            <a:r>
              <a:rPr lang="pt-BR" sz="4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700" i="1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pt-BR" sz="4700" dirty="0">
                <a:latin typeface="Arial" panose="020B0604020202020204" pitchFamily="34" charset="0"/>
                <a:cs typeface="Arial" panose="020B0604020202020204" pitchFamily="34" charset="0"/>
              </a:rPr>
              <a:t> = 30 </a:t>
            </a:r>
            <a:r>
              <a:rPr lang="pt-BR" sz="47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t-BR" sz="47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</a:t>
            </a:r>
            <a:r>
              <a:rPr lang="pt-BR" sz="4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700" i="1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pt-BR" sz="4700" dirty="0">
                <a:latin typeface="Arial" panose="020B0604020202020204" pitchFamily="34" charset="0"/>
                <a:cs typeface="Arial" panose="020B0604020202020204" pitchFamily="34" charset="0"/>
              </a:rPr>
              <a:t> = 16</a:t>
            </a:r>
          </a:p>
          <a:p>
            <a:pPr marL="742950" indent="-742950">
              <a:spcAft>
                <a:spcPts val="300"/>
              </a:spcAft>
              <a:buClr>
                <a:srgbClr val="C00000"/>
              </a:buClr>
              <a:buFont typeface="+mj-lt"/>
              <a:buAutoNum type="arabicPeriod"/>
              <a:tabLst>
                <a:tab pos="4808538" algn="l"/>
                <a:tab pos="5773738" algn="l"/>
              </a:tabLst>
            </a:pPr>
            <a:r>
              <a:rPr lang="pt-BR" sz="4700" dirty="0" smtClean="0">
                <a:latin typeface="Arial" panose="020B0604020202020204" pitchFamily="34" charset="0"/>
                <a:cs typeface="Arial" panose="020B0604020202020204" pitchFamily="34" charset="0"/>
              </a:rPr>
              <a:t>8.3 </a:t>
            </a:r>
            <a:r>
              <a:rPr lang="pt-BR" sz="4700" dirty="0">
                <a:latin typeface="Arial" panose="020B0604020202020204" pitchFamily="34" charset="0"/>
                <a:cs typeface="Arial" panose="020B0604020202020204" pitchFamily="34" charset="0"/>
              </a:rPr>
              <a:t>g/cm</a:t>
            </a:r>
            <a:r>
              <a:rPr lang="pt-BR" sz="4700" baseline="30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  <a:p>
            <a:pPr marL="742950" indent="-742950">
              <a:spcAft>
                <a:spcPts val="300"/>
              </a:spcAft>
              <a:buClr>
                <a:srgbClr val="C00000"/>
              </a:buClr>
              <a:buFont typeface="+mj-lt"/>
              <a:buAutoNum type="arabicPeriod"/>
              <a:tabLst>
                <a:tab pos="4808538" algn="l"/>
                <a:tab pos="5773738" algn="l"/>
              </a:tabLst>
            </a:pPr>
            <a:r>
              <a:rPr lang="pt-BR" sz="4700" dirty="0" smtClean="0">
                <a:latin typeface="Arial" panose="020B0604020202020204" pitchFamily="34" charset="0"/>
                <a:cs typeface="Arial" panose="020B0604020202020204" pitchFamily="34" charset="0"/>
              </a:rPr>
              <a:t>24 </a:t>
            </a:r>
            <a:r>
              <a:rPr lang="pt-BR" sz="4700" dirty="0">
                <a:latin typeface="Arial" panose="020B0604020202020204" pitchFamily="34" charset="0"/>
                <a:cs typeface="Arial" panose="020B0604020202020204" pitchFamily="34" charset="0"/>
              </a:rPr>
              <a:t>g/cm</a:t>
            </a:r>
            <a:r>
              <a:rPr lang="pt-BR" sz="4700" baseline="30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  <a:p>
            <a:pPr marL="742950" indent="-742950">
              <a:spcAft>
                <a:spcPts val="300"/>
              </a:spcAft>
              <a:buClr>
                <a:srgbClr val="C00000"/>
              </a:buClr>
              <a:buFont typeface="+mj-lt"/>
              <a:buAutoNum type="arabicPeriod"/>
              <a:tabLst>
                <a:tab pos="4808538" algn="l"/>
                <a:tab pos="5773738" algn="l"/>
              </a:tabLst>
            </a:pPr>
            <a:r>
              <a:rPr lang="pt-BR" sz="4700" dirty="0" smtClean="0">
                <a:latin typeface="Arial" panose="020B0604020202020204" pitchFamily="34" charset="0"/>
                <a:cs typeface="Arial" panose="020B0604020202020204" pitchFamily="34" charset="0"/>
              </a:rPr>
              <a:t>2047.5g</a:t>
            </a:r>
            <a:endParaRPr lang="pt-BR" sz="4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indent="-742950">
              <a:spcAft>
                <a:spcPts val="300"/>
              </a:spcAft>
              <a:buClr>
                <a:srgbClr val="C00000"/>
              </a:buClr>
              <a:buFont typeface="+mj-lt"/>
              <a:buAutoNum type="arabicPeriod"/>
              <a:tabLst>
                <a:tab pos="4808538" algn="l"/>
                <a:tab pos="5773738" algn="l"/>
              </a:tabLst>
            </a:pPr>
            <a:r>
              <a:rPr lang="pt-BR" sz="4700" dirty="0" smtClean="0">
                <a:latin typeface="Arial" panose="020B0604020202020204" pitchFamily="34" charset="0"/>
                <a:cs typeface="Arial" panose="020B0604020202020204" pitchFamily="34" charset="0"/>
              </a:rPr>
              <a:t>675 cm</a:t>
            </a:r>
            <a:r>
              <a:rPr lang="pt-BR" sz="47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518739314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11.3 – More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Compound Measures</a:t>
            </a:r>
            <a:endParaRPr lang="en-GB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ound Same Side Corner Rectangle 20">
            <a:hlinkClick r:id="rId3" action="ppaction://hlinkpres?slideindex=1&amp;slidetitle="/>
          </p:cNvPr>
          <p:cNvSpPr/>
          <p:nvPr/>
        </p:nvSpPr>
        <p:spPr>
          <a:xfrm>
            <a:off x="6945306" y="695546"/>
            <a:ext cx="723038" cy="357190"/>
          </a:xfrm>
          <a:prstGeom prst="round2SameRect">
            <a:avLst/>
          </a:prstGeom>
          <a:gradFill>
            <a:gsLst>
              <a:gs pos="0">
                <a:srgbClr val="002060"/>
              </a:gs>
              <a:gs pos="63000">
                <a:srgbClr val="0070C0"/>
              </a:gs>
              <a:gs pos="100000">
                <a:schemeClr val="accent5">
                  <a:lumMod val="20000"/>
                  <a:lumOff val="80000"/>
                </a:schemeClr>
              </a:gs>
            </a:gsLst>
          </a:gradFill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400" b="1" dirty="0" smtClean="0">
                <a:latin typeface="Calibri" panose="020F0502020204030204" pitchFamily="34" charset="0"/>
              </a:rPr>
              <a:t>Page 670</a:t>
            </a:r>
            <a:endParaRPr lang="en-GB" sz="1400" b="1" dirty="0">
              <a:latin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1520" y="1196752"/>
            <a:ext cx="8568952" cy="54553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indent="-914400">
              <a:spcAft>
                <a:spcPts val="300"/>
              </a:spcAft>
              <a:buClr>
                <a:srgbClr val="C00000"/>
              </a:buClr>
              <a:buFont typeface="+mj-lt"/>
              <a:buAutoNum type="arabicPeriod" startAt="7"/>
              <a:tabLst>
                <a:tab pos="4808538" algn="l"/>
                <a:tab pos="5773738" algn="l"/>
              </a:tabLst>
            </a:pPr>
            <a:r>
              <a:rPr lang="pt-BR" sz="4200" dirty="0" smtClean="0">
                <a:latin typeface="Arial" panose="020B0604020202020204" pitchFamily="34" charset="0"/>
                <a:cs typeface="Arial" panose="020B0604020202020204" pitchFamily="34" charset="0"/>
              </a:rPr>
              <a:t>8,940,000g/mJ</a:t>
            </a:r>
            <a:endParaRPr lang="pt-BR" sz="4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indent="-914400">
              <a:spcAft>
                <a:spcPts val="300"/>
              </a:spcAft>
              <a:buClr>
                <a:srgbClr val="C00000"/>
              </a:buClr>
              <a:buFont typeface="+mj-lt"/>
              <a:buAutoNum type="arabicPeriod" startAt="7"/>
              <a:tabLst>
                <a:tab pos="4808538" algn="l"/>
                <a:tab pos="5773738" algn="l"/>
              </a:tabLst>
            </a:pPr>
            <a:r>
              <a:rPr lang="pt-BR" sz="4200" dirty="0" smtClean="0">
                <a:latin typeface="Arial" panose="020B0604020202020204" pitchFamily="34" charset="0"/>
                <a:cs typeface="Arial" panose="020B0604020202020204" pitchFamily="34" charset="0"/>
              </a:rPr>
              <a:t>82,700 kg/m</a:t>
            </a:r>
            <a:r>
              <a:rPr lang="pt-BR" sz="42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pt-BR" sz="4200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indent="-914400">
              <a:spcAft>
                <a:spcPts val="300"/>
              </a:spcAft>
              <a:buClr>
                <a:srgbClr val="C00000"/>
              </a:buClr>
              <a:buFont typeface="+mj-lt"/>
              <a:buAutoNum type="arabicPeriod" startAt="7"/>
              <a:tabLst>
                <a:tab pos="4808538" algn="l"/>
                <a:tab pos="5773738" algn="l"/>
              </a:tabLst>
            </a:pPr>
            <a:r>
              <a:rPr lang="pt-BR" sz="4200" dirty="0" smtClean="0">
                <a:latin typeface="Arial" panose="020B0604020202020204" pitchFamily="34" charset="0"/>
                <a:cs typeface="Arial" panose="020B0604020202020204" pitchFamily="34" charset="0"/>
              </a:rPr>
              <a:t>1000</a:t>
            </a:r>
            <a:r>
              <a:rPr lang="pt-BR" sz="4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pt-BR" sz="4200" dirty="0" smtClean="0">
                <a:latin typeface="Arial" panose="020B0604020202020204" pitchFamily="34" charset="0"/>
                <a:cs typeface="Arial" panose="020B0604020202020204" pitchFamily="34" charset="0"/>
              </a:rPr>
              <a:t>kg/m</a:t>
            </a:r>
            <a:r>
              <a:rPr lang="pt-BR" sz="42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pt-BR" sz="4200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indent="-914400">
              <a:spcAft>
                <a:spcPts val="300"/>
              </a:spcAft>
              <a:buClr>
                <a:srgbClr val="C00000"/>
              </a:buClr>
              <a:buFont typeface="+mj-lt"/>
              <a:buAutoNum type="arabicPeriod" startAt="7"/>
              <a:tabLst>
                <a:tab pos="4808538" algn="l"/>
                <a:tab pos="5773738" algn="l"/>
              </a:tabLst>
            </a:pPr>
            <a:r>
              <a:rPr lang="pt-BR" sz="4200" dirty="0" smtClean="0">
                <a:latin typeface="Arial" panose="020B0604020202020204" pitchFamily="34" charset="0"/>
                <a:cs typeface="Arial" panose="020B0604020202020204" pitchFamily="34" charset="0"/>
              </a:rPr>
              <a:t>Platinum </a:t>
            </a:r>
            <a:r>
              <a:rPr lang="pt-BR" sz="4200" dirty="0">
                <a:latin typeface="Arial" panose="020B0604020202020204" pitchFamily="34" charset="0"/>
                <a:cs typeface="Arial" panose="020B0604020202020204" pitchFamily="34" charset="0"/>
              </a:rPr>
              <a:t>is denser: </a:t>
            </a:r>
            <a:r>
              <a:rPr lang="pt-BR" sz="42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4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4200" dirty="0" smtClean="0">
                <a:latin typeface="Arial" panose="020B0604020202020204" pitchFamily="34" charset="0"/>
                <a:cs typeface="Arial" panose="020B0604020202020204" pitchFamily="34" charset="0"/>
              </a:rPr>
              <a:t>gold </a:t>
            </a:r>
            <a:r>
              <a:rPr lang="pt-BR" sz="4200" dirty="0">
                <a:latin typeface="Arial" panose="020B0604020202020204" pitchFamily="34" charset="0"/>
                <a:cs typeface="Arial" panose="020B0604020202020204" pitchFamily="34" charset="0"/>
              </a:rPr>
              <a:t>density = 19.32 g/cm</a:t>
            </a:r>
            <a:r>
              <a:rPr lang="pt-BR" sz="4200" baseline="30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pt-BR" sz="4200" dirty="0">
                <a:latin typeface="Arial" panose="020B0604020202020204" pitchFamily="34" charset="0"/>
                <a:cs typeface="Arial" panose="020B0604020202020204" pitchFamily="34" charset="0"/>
              </a:rPr>
              <a:t>; platinum density = 21.45 </a:t>
            </a:r>
            <a:r>
              <a:rPr lang="pt-BR" sz="4200" dirty="0" smtClean="0">
                <a:latin typeface="Arial" panose="020B0604020202020204" pitchFamily="34" charset="0"/>
                <a:cs typeface="Arial" panose="020B0604020202020204" pitchFamily="34" charset="0"/>
              </a:rPr>
              <a:t>g/cm</a:t>
            </a:r>
          </a:p>
          <a:p>
            <a:pPr marL="914400" indent="-914400">
              <a:spcAft>
                <a:spcPts val="300"/>
              </a:spcAft>
              <a:buClr>
                <a:srgbClr val="C00000"/>
              </a:buClr>
              <a:buFont typeface="+mj-lt"/>
              <a:buAutoNum type="arabicPeriod" startAt="7"/>
              <a:tabLst>
                <a:tab pos="4808538" algn="l"/>
                <a:tab pos="5773738" algn="l"/>
              </a:tabLst>
            </a:pPr>
            <a:r>
              <a:rPr lang="pt-BR" sz="4200" dirty="0">
                <a:latin typeface="Arial" panose="020B0604020202020204" pitchFamily="34" charset="0"/>
                <a:cs typeface="Arial" panose="020B0604020202020204" pitchFamily="34" charset="0"/>
              </a:rPr>
              <a:t>1.01 g/cm</a:t>
            </a:r>
            <a:r>
              <a:rPr lang="pt-BR" sz="4200" baseline="30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pt-BR" sz="4200" dirty="0">
                <a:latin typeface="Arial" panose="020B0604020202020204" pitchFamily="34" charset="0"/>
                <a:cs typeface="Arial" panose="020B0604020202020204" pitchFamily="34" charset="0"/>
              </a:rPr>
              <a:t> (2 dp)</a:t>
            </a:r>
          </a:p>
          <a:p>
            <a:pPr marL="914400" indent="-914400">
              <a:spcAft>
                <a:spcPts val="300"/>
              </a:spcAft>
              <a:buClr>
                <a:srgbClr val="C00000"/>
              </a:buClr>
              <a:buFont typeface="+mj-lt"/>
              <a:buAutoNum type="arabicPeriod" startAt="7"/>
              <a:tabLst>
                <a:tab pos="4808538" algn="l"/>
                <a:tab pos="5773738" algn="l"/>
              </a:tabLst>
            </a:pPr>
            <a:r>
              <a:rPr lang="pt-BR" sz="4200" dirty="0" smtClean="0">
                <a:latin typeface="Arial" panose="020B0604020202020204" pitchFamily="34" charset="0"/>
                <a:cs typeface="Arial" panose="020B0604020202020204" pitchFamily="34" charset="0"/>
              </a:rPr>
              <a:t>17.3 </a:t>
            </a:r>
            <a:r>
              <a:rPr lang="pt-BR" sz="4200" dirty="0">
                <a:latin typeface="Arial" panose="020B0604020202020204" pitchFamily="34" charset="0"/>
                <a:cs typeface="Arial" panose="020B0604020202020204" pitchFamily="34" charset="0"/>
              </a:rPr>
              <a:t>N/m</a:t>
            </a:r>
            <a:r>
              <a:rPr lang="pt-BR" sz="4200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pt-BR" sz="4200" dirty="0">
                <a:latin typeface="Arial" panose="020B0604020202020204" pitchFamily="34" charset="0"/>
                <a:cs typeface="Arial" panose="020B0604020202020204" pitchFamily="34" charset="0"/>
              </a:rPr>
              <a:t> (1 d.p</a:t>
            </a:r>
            <a:r>
              <a:rPr lang="pt-BR" sz="4200" dirty="0" smtClean="0">
                <a:latin typeface="Arial" panose="020B0604020202020204" pitchFamily="34" charset="0"/>
                <a:cs typeface="Arial" panose="020B0604020202020204" pitchFamily="34" charset="0"/>
              </a:rPr>
              <a:t>.)</a:t>
            </a:r>
          </a:p>
        </p:txBody>
      </p:sp>
    </p:spTree>
    <p:extLst>
      <p:ext uri="{BB962C8B-B14F-4D97-AF65-F5344CB8AC3E}">
        <p14:creationId xmlns:p14="http://schemas.microsoft.com/office/powerpoint/2010/main" val="3955580714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11.3 – More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Compound Measures</a:t>
            </a:r>
            <a:endParaRPr lang="en-GB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ound Same Side Corner Rectangle 20">
            <a:hlinkClick r:id="rId3" action="ppaction://hlinkpres?slideindex=1&amp;slidetitle="/>
          </p:cNvPr>
          <p:cNvSpPr/>
          <p:nvPr/>
        </p:nvSpPr>
        <p:spPr>
          <a:xfrm>
            <a:off x="6945306" y="695546"/>
            <a:ext cx="723038" cy="357190"/>
          </a:xfrm>
          <a:prstGeom prst="round2SameRect">
            <a:avLst/>
          </a:prstGeom>
          <a:gradFill>
            <a:gsLst>
              <a:gs pos="0">
                <a:srgbClr val="002060"/>
              </a:gs>
              <a:gs pos="63000">
                <a:srgbClr val="0070C0"/>
              </a:gs>
              <a:gs pos="100000">
                <a:schemeClr val="accent5">
                  <a:lumMod val="20000"/>
                  <a:lumOff val="80000"/>
                </a:schemeClr>
              </a:gs>
            </a:gsLst>
          </a:gradFill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400" b="1" dirty="0" smtClean="0">
                <a:latin typeface="Calibri" panose="020F0502020204030204" pitchFamily="34" charset="0"/>
              </a:rPr>
              <a:t>Page 671</a:t>
            </a:r>
            <a:endParaRPr lang="en-GB" sz="1400" b="1" dirty="0">
              <a:latin typeface="Calibri" panose="020F05020202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251520" y="1196752"/>
                <a:ext cx="8568952" cy="542212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1150938" indent="-1150938">
                  <a:spcAft>
                    <a:spcPts val="300"/>
                  </a:spcAft>
                  <a:buClr>
                    <a:srgbClr val="C00000"/>
                  </a:buClr>
                  <a:buFont typeface="+mj-lt"/>
                  <a:buAutoNum type="arabicPeriod" startAt="14"/>
                  <a:tabLst>
                    <a:tab pos="4808538" algn="l"/>
                    <a:tab pos="5773738" algn="l"/>
                  </a:tabLst>
                </a:pPr>
                <a:r>
                  <a:rPr lang="pt-BR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90N</a:t>
                </a:r>
              </a:p>
              <a:p>
                <a:pPr marL="1150938" indent="-1150938">
                  <a:spcAft>
                    <a:spcPts val="300"/>
                  </a:spcAft>
                  <a:buClr>
                    <a:srgbClr val="C00000"/>
                  </a:buClr>
                  <a:buFont typeface="+mj-lt"/>
                  <a:buAutoNum type="arabicPeriod" startAt="14"/>
                  <a:tabLst>
                    <a:tab pos="4808538" algn="l"/>
                    <a:tab pos="5773738" algn="l"/>
                  </a:tabLst>
                </a:pPr>
                <a:r>
                  <a:rPr lang="pt-BR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0.153 N/cm</a:t>
                </a:r>
                <a:r>
                  <a:rPr lang="pt-BR" sz="4000" baseline="30000" dirty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</a:p>
              <a:p>
                <a:pPr marL="1150938" indent="-1150938">
                  <a:spcAft>
                    <a:spcPts val="300"/>
                  </a:spcAft>
                  <a:buClr>
                    <a:srgbClr val="C00000"/>
                  </a:buClr>
                  <a:buFont typeface="+mj-lt"/>
                  <a:buAutoNum type="arabicPeriod" startAt="14"/>
                  <a:tabLst>
                    <a:tab pos="4808538" algn="l"/>
                    <a:tab pos="5773738" algn="l"/>
                  </a:tabLst>
                </a:pPr>
                <a:r>
                  <a:rPr lang="pt-BR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12,000N </a:t>
                </a:r>
                <a:r>
                  <a:rPr lang="pt-BR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(3 s.f.)</a:t>
                </a:r>
              </a:p>
              <a:p>
                <a:pPr marL="1150938" indent="-1150938">
                  <a:spcAft>
                    <a:spcPts val="300"/>
                  </a:spcAft>
                  <a:buClr>
                    <a:srgbClr val="C00000"/>
                  </a:buClr>
                  <a:buFont typeface="+mj-lt"/>
                  <a:buAutoNum type="arabicPeriod" startAt="14"/>
                  <a:tabLst>
                    <a:tab pos="4808538" algn="l"/>
                    <a:tab pos="5773738" algn="l"/>
                  </a:tabLst>
                </a:pPr>
                <a:r>
                  <a:rPr lang="pt-BR" sz="4000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a.</a:t>
                </a:r>
                <a:r>
                  <a:rPr lang="pt-BR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pt-BR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784 N </a:t>
                </a:r>
                <a:r>
                  <a:rPr lang="pt-BR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pt-BR" sz="4000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b.</a:t>
                </a:r>
                <a:r>
                  <a:rPr lang="pt-BR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pt-BR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49N/cm</a:t>
                </a:r>
                <a:r>
                  <a:rPr lang="pt-BR" sz="4000" baseline="30000" dirty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pt-BR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pt-BR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/>
                </a:r>
                <a:br>
                  <a:rPr lang="pt-BR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pt-BR" sz="4000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c.</a:t>
                </a:r>
                <a:r>
                  <a:rPr lang="pt-BR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18,375 </a:t>
                </a:r>
                <a:r>
                  <a:rPr lang="pt-BR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N/m</a:t>
                </a:r>
                <a:r>
                  <a:rPr lang="pt-BR" sz="4000" baseline="30000" dirty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pt-BR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pt-BR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br>
                  <a:rPr lang="pt-BR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pt-BR" sz="4000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d.</a:t>
                </a:r>
                <a:r>
                  <a:rPr lang="pt-BR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pt-BR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Sitting</a:t>
                </a:r>
              </a:p>
              <a:p>
                <a:pPr marL="1150938" indent="-1150938">
                  <a:spcAft>
                    <a:spcPts val="300"/>
                  </a:spcAft>
                  <a:buClr>
                    <a:srgbClr val="C00000"/>
                  </a:buClr>
                  <a:buFont typeface="+mj-lt"/>
                  <a:buAutoNum type="arabicPeriod" startAt="14"/>
                  <a:tabLst>
                    <a:tab pos="4808538" algn="l"/>
                    <a:tab pos="5773738" algn="l"/>
                  </a:tabLst>
                </a:pPr>
                <a:r>
                  <a:rPr lang="pt-BR" sz="4000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a.</a:t>
                </a:r>
                <a:r>
                  <a:rPr lang="pt-BR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500,000 N/m</a:t>
                </a:r>
                <a:r>
                  <a:rPr lang="pt-BR" sz="4000" baseline="30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br>
                  <a:rPr lang="pt-BR" sz="4000" baseline="30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pt-BR" sz="4000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b.</a:t>
                </a:r>
                <a:r>
                  <a:rPr lang="pt-BR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40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x</m:t>
                        </m:r>
                      </m:num>
                      <m:den>
                        <m:r>
                          <a:rPr lang="en-US" sz="40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10,000</m:t>
                        </m:r>
                      </m:den>
                    </m:f>
                  </m:oMath>
                </a14:m>
                <a:r>
                  <a:rPr lang="pt-BR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N/m</a:t>
                </a:r>
                <a:r>
                  <a:rPr lang="pt-BR" sz="4000" baseline="30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1196752"/>
                <a:ext cx="8568952" cy="5422125"/>
              </a:xfrm>
              <a:prstGeom prst="rect">
                <a:avLst/>
              </a:prstGeom>
              <a:blipFill rotWithShape="0">
                <a:blip r:embed="rId4"/>
                <a:stretch>
                  <a:fillRect l="-2276" t="-2022" b="-3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93139955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11.4 –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Ratio and Proportion</a:t>
            </a:r>
            <a:endParaRPr lang="en-GB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ound Same Side Corner Rectangle 20">
            <a:hlinkClick r:id="rId3" action="ppaction://hlinkpres?slideindex=1&amp;slidetitle="/>
          </p:cNvPr>
          <p:cNvSpPr/>
          <p:nvPr/>
        </p:nvSpPr>
        <p:spPr>
          <a:xfrm>
            <a:off x="6945306" y="695546"/>
            <a:ext cx="723038" cy="357190"/>
          </a:xfrm>
          <a:prstGeom prst="round2SameRect">
            <a:avLst/>
          </a:prstGeom>
          <a:gradFill>
            <a:gsLst>
              <a:gs pos="0">
                <a:srgbClr val="002060"/>
              </a:gs>
              <a:gs pos="63000">
                <a:srgbClr val="0070C0"/>
              </a:gs>
              <a:gs pos="100000">
                <a:schemeClr val="accent5">
                  <a:lumMod val="20000"/>
                  <a:lumOff val="80000"/>
                </a:schemeClr>
              </a:gs>
            </a:gsLst>
          </a:gradFill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400" b="1" dirty="0" smtClean="0">
                <a:latin typeface="Calibri" panose="020F0502020204030204" pitchFamily="34" charset="0"/>
              </a:rPr>
              <a:t>Page 671</a:t>
            </a:r>
            <a:endParaRPr lang="en-GB" sz="1400" b="1" dirty="0">
              <a:latin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1520" y="1196752"/>
            <a:ext cx="8568952" cy="52552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08000" indent="-508000">
              <a:spcAft>
                <a:spcPts val="300"/>
              </a:spcAft>
              <a:buClr>
                <a:srgbClr val="C00000"/>
              </a:buClr>
              <a:buFont typeface="+mj-lt"/>
              <a:buAutoNum type="arabicPeriod"/>
              <a:tabLst>
                <a:tab pos="2862263" algn="l"/>
                <a:tab pos="4808538" algn="l"/>
                <a:tab pos="6570663" algn="l"/>
              </a:tabLst>
            </a:pPr>
            <a:r>
              <a:rPr lang="pt-BR" sz="323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</a:t>
            </a:r>
            <a:r>
              <a:rPr lang="pt-BR" sz="3230" dirty="0" smtClean="0">
                <a:latin typeface="Arial" panose="020B0604020202020204" pitchFamily="34" charset="0"/>
                <a:cs typeface="Arial" panose="020B0604020202020204" pitchFamily="34" charset="0"/>
              </a:rPr>
              <a:t> B 	</a:t>
            </a:r>
            <a:r>
              <a:rPr lang="pt-BR" sz="323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</a:t>
            </a:r>
            <a:r>
              <a:rPr lang="pt-BR" sz="3230" dirty="0" smtClean="0">
                <a:latin typeface="Arial" panose="020B0604020202020204" pitchFamily="34" charset="0"/>
                <a:cs typeface="Arial" panose="020B0604020202020204" pitchFamily="34" charset="0"/>
              </a:rPr>
              <a:t> A	</a:t>
            </a:r>
            <a:r>
              <a:rPr lang="pt-BR" sz="323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c.</a:t>
            </a:r>
            <a:r>
              <a:rPr lang="pt-BR" sz="3230" dirty="0" smtClean="0">
                <a:latin typeface="Arial" panose="020B0604020202020204" pitchFamily="34" charset="0"/>
                <a:cs typeface="Arial" panose="020B0604020202020204" pitchFamily="34" charset="0"/>
              </a:rPr>
              <a:t> C</a:t>
            </a:r>
          </a:p>
          <a:p>
            <a:pPr marL="508000" indent="-508000">
              <a:spcAft>
                <a:spcPts val="300"/>
              </a:spcAft>
              <a:buClr>
                <a:srgbClr val="C00000"/>
              </a:buClr>
              <a:buFont typeface="+mj-lt"/>
              <a:buAutoNum type="arabicPeriod"/>
              <a:tabLst>
                <a:tab pos="2862263" algn="l"/>
                <a:tab pos="4808538" algn="l"/>
                <a:tab pos="6570663" algn="l"/>
              </a:tabLst>
            </a:pPr>
            <a:r>
              <a:rPr lang="pt-BR" sz="323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</a:t>
            </a:r>
            <a:r>
              <a:rPr lang="pt-BR" sz="32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30" dirty="0" smtClean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pt-BR" sz="323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t-BR" sz="323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</a:t>
            </a:r>
            <a:r>
              <a:rPr lang="pt-BR" sz="32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3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pt-BR" sz="323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t-BR" sz="323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c.</a:t>
            </a:r>
            <a:r>
              <a:rPr lang="pt-BR" sz="32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30" dirty="0" smtClean="0">
                <a:latin typeface="Arial" panose="020B0604020202020204" pitchFamily="34" charset="0"/>
                <a:cs typeface="Arial" panose="020B0604020202020204" pitchFamily="34" charset="0"/>
              </a:rPr>
              <a:t>5	</a:t>
            </a:r>
            <a:r>
              <a:rPr lang="pt-BR" sz="323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d.</a:t>
            </a:r>
            <a:r>
              <a:rPr lang="pt-BR" sz="3230" dirty="0" smtClean="0">
                <a:latin typeface="Arial" panose="020B0604020202020204" pitchFamily="34" charset="0"/>
                <a:cs typeface="Arial" panose="020B0604020202020204" pitchFamily="34" charset="0"/>
              </a:rPr>
              <a:t> 9</a:t>
            </a:r>
            <a:endParaRPr lang="pt-BR" sz="3230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8000" indent="-508000">
              <a:spcAft>
                <a:spcPts val="300"/>
              </a:spcAft>
              <a:buClr>
                <a:srgbClr val="C00000"/>
              </a:buClr>
              <a:buFont typeface="+mj-lt"/>
              <a:buAutoNum type="arabicPeriod"/>
              <a:tabLst>
                <a:tab pos="2862263" algn="l"/>
                <a:tab pos="4808538" algn="l"/>
                <a:tab pos="6570663" algn="l"/>
              </a:tabLst>
            </a:pPr>
            <a:r>
              <a:rPr lang="pt-BR" sz="323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</a:t>
            </a:r>
            <a:r>
              <a:rPr lang="pt-BR" sz="3230" dirty="0" smtClean="0">
                <a:latin typeface="Arial" panose="020B0604020202020204" pitchFamily="34" charset="0"/>
                <a:cs typeface="Arial" panose="020B0604020202020204" pitchFamily="34" charset="0"/>
              </a:rPr>
              <a:t> A and D</a:t>
            </a:r>
          </a:p>
          <a:p>
            <a:pPr marL="965200" lvl="1" indent="-457200">
              <a:spcAft>
                <a:spcPts val="300"/>
              </a:spcAft>
              <a:buClr>
                <a:srgbClr val="C00000"/>
              </a:buClr>
              <a:buFont typeface="+mj-lt"/>
              <a:buAutoNum type="alphaLcPeriod" startAt="2"/>
              <a:tabLst>
                <a:tab pos="2862263" algn="l"/>
                <a:tab pos="4808538" algn="l"/>
                <a:tab pos="6570663" algn="l"/>
              </a:tabLst>
            </a:pPr>
            <a:r>
              <a:rPr lang="en-US" sz="3230" dirty="0">
                <a:latin typeface="Arial" panose="020B0604020202020204" pitchFamily="34" charset="0"/>
                <a:cs typeface="Arial" panose="020B0604020202020204" pitchFamily="34" charset="0"/>
              </a:rPr>
              <a:t>Graph of data in table A with points plotted at (2,8</a:t>
            </a:r>
            <a:r>
              <a:rPr lang="en-US" sz="3230" dirty="0" smtClean="0">
                <a:latin typeface="Arial" panose="020B0604020202020204" pitchFamily="34" charset="0"/>
                <a:cs typeface="Arial" panose="020B0604020202020204" pitchFamily="34" charset="0"/>
              </a:rPr>
              <a:t>) (</a:t>
            </a:r>
            <a:r>
              <a:rPr lang="en-US" sz="3230" dirty="0">
                <a:latin typeface="Arial" panose="020B0604020202020204" pitchFamily="34" charset="0"/>
                <a:cs typeface="Arial" panose="020B0604020202020204" pitchFamily="34" charset="0"/>
              </a:rPr>
              <a:t>4, 16) (6, 24) and (8, </a:t>
            </a:r>
            <a:r>
              <a:rPr lang="en-US" sz="3230" dirty="0" smtClean="0">
                <a:latin typeface="Arial" panose="020B0604020202020204" pitchFamily="34" charset="0"/>
                <a:cs typeface="Arial" panose="020B0604020202020204" pitchFamily="34" charset="0"/>
              </a:rPr>
              <a:t>32)</a:t>
            </a:r>
            <a:br>
              <a:rPr lang="en-US" sz="323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30" dirty="0" smtClean="0">
                <a:latin typeface="Arial" panose="020B0604020202020204" pitchFamily="34" charset="0"/>
                <a:cs typeface="Arial" panose="020B0604020202020204" pitchFamily="34" charset="0"/>
              </a:rPr>
              <a:t>Graph </a:t>
            </a:r>
            <a:r>
              <a:rPr lang="en-US" sz="3230" dirty="0">
                <a:latin typeface="Arial" panose="020B0604020202020204" pitchFamily="34" charset="0"/>
                <a:cs typeface="Arial" panose="020B0604020202020204" pitchFamily="34" charset="0"/>
              </a:rPr>
              <a:t>of data in table D with points plotted at (2,10</a:t>
            </a:r>
            <a:r>
              <a:rPr lang="en-US" sz="3230" dirty="0" smtClean="0">
                <a:latin typeface="Arial" panose="020B0604020202020204" pitchFamily="34" charset="0"/>
                <a:cs typeface="Arial" panose="020B0604020202020204" pitchFamily="34" charset="0"/>
              </a:rPr>
              <a:t>) (</a:t>
            </a:r>
            <a:r>
              <a:rPr lang="en-US" sz="3230" dirty="0">
                <a:latin typeface="Arial" panose="020B0604020202020204" pitchFamily="34" charset="0"/>
                <a:cs typeface="Arial" panose="020B0604020202020204" pitchFamily="34" charset="0"/>
              </a:rPr>
              <a:t>4, 20) (6, 30) and (8,40)</a:t>
            </a:r>
          </a:p>
          <a:p>
            <a:pPr marL="965200" lvl="1" indent="-457200">
              <a:spcAft>
                <a:spcPts val="300"/>
              </a:spcAft>
              <a:buClr>
                <a:srgbClr val="C00000"/>
              </a:buClr>
              <a:buFont typeface="+mj-lt"/>
              <a:buAutoNum type="alphaLcPeriod" startAt="2"/>
              <a:tabLst>
                <a:tab pos="2862263" algn="l"/>
                <a:tab pos="4402138" algn="l"/>
                <a:tab pos="6570663" algn="l"/>
              </a:tabLst>
            </a:pPr>
            <a:r>
              <a:rPr lang="en-US" sz="3230" dirty="0" smtClean="0">
                <a:latin typeface="Arial" panose="020B0604020202020204" pitchFamily="34" charset="0"/>
                <a:cs typeface="Arial" panose="020B0604020202020204" pitchFamily="34" charset="0"/>
              </a:rPr>
              <a:t>Straight </a:t>
            </a:r>
            <a:r>
              <a:rPr lang="en-US" sz="3230" dirty="0">
                <a:latin typeface="Arial" panose="020B0604020202020204" pitchFamily="34" charset="0"/>
                <a:cs typeface="Arial" panose="020B0604020202020204" pitchFamily="34" charset="0"/>
              </a:rPr>
              <a:t>lines </a:t>
            </a:r>
            <a:r>
              <a:rPr lang="en-US" sz="323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965200" lvl="1" indent="-457200">
              <a:spcAft>
                <a:spcPts val="300"/>
              </a:spcAft>
              <a:buClr>
                <a:srgbClr val="C00000"/>
              </a:buClr>
              <a:buFont typeface="+mj-lt"/>
              <a:buAutoNum type="alphaLcPeriod" startAt="2"/>
              <a:tabLst>
                <a:tab pos="2862263" algn="l"/>
                <a:tab pos="4402138" algn="l"/>
                <a:tab pos="6570663" algn="l"/>
              </a:tabLst>
            </a:pPr>
            <a:r>
              <a:rPr lang="en-US" sz="3230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323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30" i="1" dirty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3230" dirty="0"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sz="3230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3230" i="1" dirty="0" smtClean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3230" dirty="0" smtClean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US" sz="3230" dirty="0">
                <a:latin typeface="Arial" panose="020B0604020202020204" pitchFamily="34" charset="0"/>
                <a:cs typeface="Arial" panose="020B0604020202020204" pitchFamily="34" charset="0"/>
              </a:rPr>
              <a:t>B, </a:t>
            </a:r>
            <a:r>
              <a:rPr lang="en-US" sz="3230" i="1" dirty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3230" dirty="0"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sz="3230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3230" i="1" dirty="0" smtClean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endParaRPr lang="pt-BR" sz="323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4006850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11.4 –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Ratio and Proportion</a:t>
            </a:r>
            <a:endParaRPr lang="en-GB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ound Same Side Corner Rectangle 20">
            <a:hlinkClick r:id="rId3" action="ppaction://hlinkpres?slideindex=1&amp;slidetitle="/>
          </p:cNvPr>
          <p:cNvSpPr/>
          <p:nvPr/>
        </p:nvSpPr>
        <p:spPr>
          <a:xfrm>
            <a:off x="6945306" y="695546"/>
            <a:ext cx="723038" cy="357190"/>
          </a:xfrm>
          <a:prstGeom prst="round2SameRect">
            <a:avLst/>
          </a:prstGeom>
          <a:gradFill>
            <a:gsLst>
              <a:gs pos="0">
                <a:srgbClr val="002060"/>
              </a:gs>
              <a:gs pos="63000">
                <a:srgbClr val="0070C0"/>
              </a:gs>
              <a:gs pos="100000">
                <a:schemeClr val="accent5">
                  <a:lumMod val="20000"/>
                  <a:lumOff val="80000"/>
                </a:schemeClr>
              </a:gs>
            </a:gsLst>
          </a:gradFill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400" b="1" dirty="0" smtClean="0">
                <a:latin typeface="Calibri" panose="020F0502020204030204" pitchFamily="34" charset="0"/>
              </a:rPr>
              <a:t>Page 671</a:t>
            </a:r>
            <a:endParaRPr lang="en-GB" sz="1400" b="1" dirty="0">
              <a:latin typeface="Calibri" panose="020F05020202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251520" y="1196752"/>
                <a:ext cx="8568952" cy="555716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514350" indent="-514350">
                  <a:spcAft>
                    <a:spcPts val="300"/>
                  </a:spcAft>
                  <a:buClr>
                    <a:srgbClr val="C00000"/>
                  </a:buClr>
                  <a:buFont typeface="+mj-lt"/>
                  <a:buAutoNum type="arabicPeriod" startAt="4"/>
                  <a:tabLst>
                    <a:tab pos="2862263" algn="l"/>
                    <a:tab pos="5367338" algn="l"/>
                    <a:tab pos="5486400" algn="l"/>
                    <a:tab pos="6570663" algn="l"/>
                  </a:tabLst>
                </a:pPr>
                <a:r>
                  <a:rPr lang="pt-BR" sz="3000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a.</a:t>
                </a:r>
                <a:r>
                  <a:rPr lang="pt-BR" sz="3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en-US" sz="3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dirty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0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num>
                      <m:den>
                        <m:r>
                          <a:rPr lang="en-US" sz="30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3000" dirty="0">
                    <a:latin typeface="Arial" panose="020B0604020202020204" pitchFamily="34" charset="0"/>
                    <a:cs typeface="Arial" panose="020B0604020202020204" pitchFamily="34" charset="0"/>
                  </a:rPr>
                  <a:t>B </a:t>
                </a:r>
                <a:r>
                  <a:rPr lang="en-US" sz="3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en-US" sz="3000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b.</a:t>
                </a:r>
                <a:r>
                  <a:rPr lang="en-US" sz="3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P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0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7</m:t>
                        </m:r>
                      </m:num>
                      <m:den>
                        <m:r>
                          <a:rPr lang="en-US" sz="30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30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Q</a:t>
                </a:r>
                <a:r>
                  <a:rPr lang="en-US" sz="3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en-US" sz="3000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c.</a:t>
                </a:r>
                <a:r>
                  <a:rPr lang="en-US" sz="3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X</a:t>
                </a:r>
                <a:r>
                  <a:rPr lang="en-US" sz="3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30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Y </a:t>
                </a:r>
                <a:r>
                  <a:rPr lang="en-US" sz="3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9:5</a:t>
                </a:r>
                <a:endParaRPr lang="en-US" sz="3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508000" indent="-508000">
                  <a:spcAft>
                    <a:spcPts val="300"/>
                  </a:spcAft>
                  <a:buClr>
                    <a:srgbClr val="C00000"/>
                  </a:buClr>
                  <a:buFont typeface="+mj-lt"/>
                  <a:buAutoNum type="arabicPeriod" startAt="4"/>
                  <a:tabLst>
                    <a:tab pos="2862263" algn="l"/>
                    <a:tab pos="4808538" algn="l"/>
                    <a:tab pos="6570663" algn="l"/>
                  </a:tabLst>
                </a:pPr>
                <a:r>
                  <a:rPr lang="en-US" sz="3000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a.</a:t>
                </a:r>
                <a:r>
                  <a:rPr lang="en-US" sz="3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dirty="0">
                    <a:latin typeface="Arial" panose="020B0604020202020204" pitchFamily="34" charset="0"/>
                    <a:cs typeface="Arial" panose="020B0604020202020204" pitchFamily="34" charset="0"/>
                  </a:rPr>
                  <a:t>1:1.6</a:t>
                </a:r>
              </a:p>
              <a:p>
                <a:pPr marL="971550" lvl="1" indent="-463550">
                  <a:spcAft>
                    <a:spcPts val="300"/>
                  </a:spcAft>
                  <a:buClr>
                    <a:srgbClr val="C00000"/>
                  </a:buClr>
                  <a:buFont typeface="+mj-lt"/>
                  <a:buAutoNum type="alphaLcPeriod" startAt="2"/>
                  <a:tabLst>
                    <a:tab pos="2862263" algn="l"/>
                    <a:tab pos="4808538" algn="l"/>
                    <a:tab pos="6570663" algn="l"/>
                  </a:tabLst>
                </a:pPr>
                <a:r>
                  <a:rPr lang="en-US" sz="3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Graph </a:t>
                </a:r>
                <a:r>
                  <a:rPr lang="en-US" sz="3000" dirty="0">
                    <a:latin typeface="Arial" panose="020B0604020202020204" pitchFamily="34" charset="0"/>
                    <a:cs typeface="Arial" panose="020B0604020202020204" pitchFamily="34" charset="0"/>
                  </a:rPr>
                  <a:t>with miles on the horizontal axis and kilometres on the vertical axis. Points plotted at (8,10) (10,16) (15, 24) and (20,32) and joined with a straight line, </a:t>
                </a:r>
                <a:endParaRPr lang="en-US" sz="30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971550" lvl="1" indent="-463550">
                  <a:spcAft>
                    <a:spcPts val="300"/>
                  </a:spcAft>
                  <a:buClr>
                    <a:srgbClr val="C00000"/>
                  </a:buClr>
                  <a:buFont typeface="+mj-lt"/>
                  <a:buAutoNum type="alphaLcPeriod" startAt="2"/>
                  <a:tabLst>
                    <a:tab pos="2862263" algn="l"/>
                    <a:tab pos="4808538" algn="l"/>
                    <a:tab pos="6570663" algn="l"/>
                  </a:tabLst>
                </a:pPr>
                <a:r>
                  <a:rPr lang="en-US" sz="3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Yes</a:t>
                </a:r>
                <a:r>
                  <a:rPr lang="en-US" sz="3000" dirty="0">
                    <a:latin typeface="Arial" panose="020B0604020202020204" pitchFamily="34" charset="0"/>
                    <a:cs typeface="Arial" panose="020B0604020202020204" pitchFamily="34" charset="0"/>
                  </a:rPr>
                  <a:t>, they are in direct proportion. When plotted the graph is a straight line from origin, </a:t>
                </a:r>
                <a:endParaRPr lang="en-US" sz="30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971550" lvl="1" indent="-463550">
                  <a:spcAft>
                    <a:spcPts val="300"/>
                  </a:spcAft>
                  <a:buClr>
                    <a:srgbClr val="C00000"/>
                  </a:buClr>
                  <a:buFont typeface="+mj-lt"/>
                  <a:buAutoNum type="alphaLcPeriod" startAt="2"/>
                  <a:tabLst>
                    <a:tab pos="2862263" algn="l"/>
                    <a:tab pos="4808538" algn="l"/>
                    <a:tab pos="6570663" algn="l"/>
                  </a:tabLst>
                </a:pPr>
                <a:r>
                  <a:rPr lang="en-US" sz="3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Gradient </a:t>
                </a:r>
                <a:r>
                  <a:rPr lang="en-US" sz="3000" dirty="0">
                    <a:latin typeface="Arial" panose="020B0604020202020204" pitchFamily="34" charset="0"/>
                    <a:cs typeface="Arial" panose="020B0604020202020204" pitchFamily="34" charset="0"/>
                  </a:rPr>
                  <a:t>= 1.6 </a:t>
                </a:r>
              </a:p>
              <a:p>
                <a:pPr marL="971550" lvl="1" indent="-463550">
                  <a:spcAft>
                    <a:spcPts val="300"/>
                  </a:spcAft>
                  <a:buClr>
                    <a:srgbClr val="C00000"/>
                  </a:buClr>
                  <a:buFont typeface="+mj-lt"/>
                  <a:buAutoNum type="alphaLcPeriod" startAt="2"/>
                  <a:tabLst>
                    <a:tab pos="2862263" algn="l"/>
                    <a:tab pos="4808538" algn="l"/>
                    <a:tab pos="6570663" algn="l"/>
                  </a:tabLst>
                </a:pPr>
                <a:r>
                  <a:rPr lang="en-US" sz="3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Kilometres </a:t>
                </a:r>
                <a:r>
                  <a:rPr lang="en-US" sz="3000" dirty="0">
                    <a:latin typeface="Arial" panose="020B0604020202020204" pitchFamily="34" charset="0"/>
                    <a:cs typeface="Arial" panose="020B0604020202020204" pitchFamily="34" charset="0"/>
                  </a:rPr>
                  <a:t>= 1.6 x miles</a:t>
                </a:r>
                <a:endParaRPr lang="pt-BR" sz="30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1196752"/>
                <a:ext cx="8568952" cy="5557162"/>
              </a:xfrm>
              <a:prstGeom prst="rect">
                <a:avLst/>
              </a:prstGeom>
              <a:blipFill rotWithShape="0">
                <a:blip r:embed="rId4"/>
                <a:stretch>
                  <a:fillRect l="-1422" r="-1280" b="-24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47596917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11.4 –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Ratio and Proportion</a:t>
            </a:r>
            <a:endParaRPr lang="en-GB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ound Same Side Corner Rectangle 20">
            <a:hlinkClick r:id="rId3" action="ppaction://hlinkpres?slideindex=1&amp;slidetitle="/>
          </p:cNvPr>
          <p:cNvSpPr/>
          <p:nvPr/>
        </p:nvSpPr>
        <p:spPr>
          <a:xfrm>
            <a:off x="6945306" y="695546"/>
            <a:ext cx="723038" cy="357190"/>
          </a:xfrm>
          <a:prstGeom prst="round2SameRect">
            <a:avLst/>
          </a:prstGeom>
          <a:gradFill>
            <a:gsLst>
              <a:gs pos="0">
                <a:srgbClr val="002060"/>
              </a:gs>
              <a:gs pos="63000">
                <a:srgbClr val="0070C0"/>
              </a:gs>
              <a:gs pos="100000">
                <a:schemeClr val="accent5">
                  <a:lumMod val="20000"/>
                  <a:lumOff val="80000"/>
                </a:schemeClr>
              </a:gs>
            </a:gsLst>
          </a:gradFill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400" b="1" dirty="0" smtClean="0">
                <a:latin typeface="Calibri" panose="020F0502020204030204" pitchFamily="34" charset="0"/>
              </a:rPr>
              <a:t>Page 671</a:t>
            </a:r>
            <a:endParaRPr lang="en-GB" sz="1400" b="1" dirty="0">
              <a:latin typeface="Calibri" panose="020F05020202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251520" y="1196752"/>
                <a:ext cx="8568952" cy="56743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514350" indent="-514350">
                  <a:spcAft>
                    <a:spcPts val="300"/>
                  </a:spcAft>
                  <a:buClr>
                    <a:srgbClr val="C00000"/>
                  </a:buClr>
                  <a:buFont typeface="+mj-lt"/>
                  <a:buAutoNum type="arabicPeriod" startAt="6"/>
                  <a:tabLst>
                    <a:tab pos="3436938" algn="l"/>
                    <a:tab pos="5486400" algn="l"/>
                    <a:tab pos="6570663" algn="l"/>
                  </a:tabLst>
                </a:pPr>
                <a:r>
                  <a:rPr lang="pt-BR" sz="2900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a.</a:t>
                </a:r>
                <a:r>
                  <a:rPr lang="pt-BR" sz="29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9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Yes</a:t>
                </a:r>
                <a:r>
                  <a:rPr lang="en-US" sz="29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29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en-US" sz="2900" dirty="0">
                    <a:latin typeface="Arial" panose="020B0604020202020204" pitchFamily="34" charset="0"/>
                    <a:cs typeface="Arial" panose="020B0604020202020204" pitchFamily="34" charset="0"/>
                  </a:rPr>
                  <a:t> is in direct proportion </a:t>
                </a:r>
                <a:r>
                  <a:rPr lang="en-US" sz="29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to </a:t>
                </a:r>
                <a:r>
                  <a:rPr lang="en-US" sz="29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t</a:t>
                </a:r>
                <a:r>
                  <a:rPr lang="en-US" sz="29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as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9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9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8</m:t>
                        </m:r>
                      </m:num>
                      <m:den>
                        <m:r>
                          <a:rPr lang="en-US" sz="29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den>
                    </m:f>
                  </m:oMath>
                </a14:m>
                <a:r>
                  <a:rPr lang="en-US" sz="29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9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90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  <m:r>
                          <a:rPr lang="en-US" sz="29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6</m:t>
                        </m:r>
                      </m:num>
                      <m:den>
                        <m:r>
                          <a:rPr lang="en-US" sz="290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en-US" sz="29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den>
                    </m:f>
                  </m:oMath>
                </a14:m>
                <a:r>
                  <a:rPr lang="en-US" sz="29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9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9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24</m:t>
                        </m:r>
                      </m:num>
                      <m:den>
                        <m:r>
                          <a:rPr lang="en-US" sz="29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30</m:t>
                        </m:r>
                      </m:den>
                    </m:f>
                  </m:oMath>
                </a14:m>
                <a:r>
                  <a:rPr lang="en-US" sz="29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9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9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32</m:t>
                        </m:r>
                      </m:num>
                      <m:den>
                        <m:r>
                          <a:rPr lang="en-US" sz="29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40</m:t>
                        </m:r>
                      </m:den>
                    </m:f>
                  </m:oMath>
                </a14:m>
                <a:r>
                  <a:rPr lang="en-US" sz="29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9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9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40</m:t>
                        </m:r>
                      </m:num>
                      <m:den>
                        <m:r>
                          <a:rPr lang="en-US" sz="29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50</m:t>
                        </m:r>
                      </m:den>
                    </m:f>
                  </m:oMath>
                </a14:m>
                <a:r>
                  <a:rPr lang="en-US" sz="29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/>
                </a:r>
                <a:br>
                  <a:rPr lang="en-US" sz="29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sz="2900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b.</a:t>
                </a:r>
                <a:r>
                  <a:rPr lang="en-US" sz="29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9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t</a:t>
                </a:r>
                <a:r>
                  <a:rPr lang="en-US" sz="2900" dirty="0">
                    <a:latin typeface="Arial" panose="020B0604020202020204" pitchFamily="34" charset="0"/>
                    <a:cs typeface="Arial" panose="020B0604020202020204" pitchFamily="34" charset="0"/>
                  </a:rPr>
                  <a:t> = 1.25.9 </a:t>
                </a:r>
                <a:r>
                  <a:rPr lang="en-US" sz="29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en-US" sz="2900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c.</a:t>
                </a:r>
                <a:r>
                  <a:rPr lang="en-US" sz="29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900" dirty="0">
                    <a:latin typeface="Arial" panose="020B0604020202020204" pitchFamily="34" charset="0"/>
                    <a:cs typeface="Arial" panose="020B0604020202020204" pitchFamily="34" charset="0"/>
                  </a:rPr>
                  <a:t>20 miles</a:t>
                </a:r>
              </a:p>
              <a:p>
                <a:pPr marL="514350" indent="-514350">
                  <a:spcAft>
                    <a:spcPts val="300"/>
                  </a:spcAft>
                  <a:buClr>
                    <a:srgbClr val="C00000"/>
                  </a:buClr>
                  <a:buFont typeface="+mj-lt"/>
                  <a:buAutoNum type="arabicPeriod" startAt="6"/>
                  <a:tabLst>
                    <a:tab pos="2862263" algn="l"/>
                    <a:tab pos="5367338" algn="l"/>
                    <a:tab pos="5486400" algn="l"/>
                    <a:tab pos="6570663" algn="l"/>
                  </a:tabLst>
                </a:pPr>
                <a:r>
                  <a:rPr lang="en-US" sz="29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Students</a:t>
                </a:r>
                <a:r>
                  <a:rPr lang="en-US" sz="2900" dirty="0">
                    <a:latin typeface="Arial" panose="020B0604020202020204" pitchFamily="34" charset="0"/>
                    <a:cs typeface="Arial" panose="020B0604020202020204" pitchFamily="34" charset="0"/>
                  </a:rPr>
                  <a:t>’ own answers</a:t>
                </a:r>
              </a:p>
              <a:p>
                <a:pPr marL="514350" indent="-514350">
                  <a:spcAft>
                    <a:spcPts val="300"/>
                  </a:spcAft>
                  <a:buClr>
                    <a:srgbClr val="C00000"/>
                  </a:buClr>
                  <a:buFont typeface="+mj-lt"/>
                  <a:buAutoNum type="arabicPeriod" startAt="6"/>
                  <a:tabLst>
                    <a:tab pos="2862263" algn="l"/>
                    <a:tab pos="5367338" algn="l"/>
                    <a:tab pos="5486400" algn="l"/>
                    <a:tab pos="6570663" algn="l"/>
                  </a:tabLst>
                </a:pPr>
                <a:r>
                  <a:rPr lang="en-US" sz="2900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a.</a:t>
                </a:r>
                <a:r>
                  <a:rPr lang="en-US" sz="29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900" dirty="0">
                    <a:latin typeface="Arial" panose="020B0604020202020204" pitchFamily="34" charset="0"/>
                    <a:cs typeface="Arial" panose="020B0604020202020204" pitchFamily="34" charset="0"/>
                  </a:rPr>
                  <a:t>Students' own answers, e.g.</a:t>
                </a:r>
              </a:p>
              <a:p>
                <a:pPr marL="514350" indent="-514350">
                  <a:spcAft>
                    <a:spcPts val="300"/>
                  </a:spcAft>
                  <a:buClr>
                    <a:srgbClr val="C00000"/>
                  </a:buClr>
                  <a:buFont typeface="+mj-lt"/>
                  <a:buAutoNum type="arabicPeriod" startAt="6"/>
                  <a:tabLst>
                    <a:tab pos="2862263" algn="l"/>
                    <a:tab pos="5367338" algn="l"/>
                    <a:tab pos="5486400" algn="l"/>
                    <a:tab pos="6570663" algn="l"/>
                  </a:tabLst>
                </a:pPr>
                <a:r>
                  <a:rPr lang="en-US" sz="2900" dirty="0">
                    <a:latin typeface="Arial" panose="020B0604020202020204" pitchFamily="34" charset="0"/>
                    <a:cs typeface="Arial" panose="020B0604020202020204" pitchFamily="34" charset="0"/>
                  </a:rPr>
                  <a:t>Table of values:</a:t>
                </a:r>
                <a:br>
                  <a:rPr lang="en-US" sz="2900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sz="29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Graph </a:t>
                </a:r>
                <a:r>
                  <a:rPr lang="en-US" sz="2900" dirty="0">
                    <a:latin typeface="Arial" panose="020B0604020202020204" pitchFamily="34" charset="0"/>
                    <a:cs typeface="Arial" panose="020B0604020202020204" pitchFamily="34" charset="0"/>
                  </a:rPr>
                  <a:t>plotted from </a:t>
                </a:r>
                <a:r>
                  <a:rPr lang="en-US" sz="29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/>
                </a:r>
                <a:br>
                  <a:rPr lang="en-US" sz="29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sz="29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the </a:t>
                </a:r>
                <a:r>
                  <a:rPr lang="en-US" sz="2900" dirty="0">
                    <a:latin typeface="Arial" panose="020B0604020202020204" pitchFamily="34" charset="0"/>
                    <a:cs typeface="Arial" panose="020B0604020202020204" pitchFamily="34" charset="0"/>
                  </a:rPr>
                  <a:t>table of values </a:t>
                </a:r>
                <a:r>
                  <a:rPr lang="en-US" sz="29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/>
                </a:r>
                <a:br>
                  <a:rPr lang="en-US" sz="29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sz="29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is </a:t>
                </a:r>
                <a:r>
                  <a:rPr lang="en-US" sz="2900" dirty="0">
                    <a:latin typeface="Arial" panose="020B0604020202020204" pitchFamily="34" charset="0"/>
                    <a:cs typeface="Arial" panose="020B0604020202020204" pitchFamily="34" charset="0"/>
                  </a:rPr>
                  <a:t>a straight </a:t>
                </a:r>
                <a:r>
                  <a:rPr lang="en-US" sz="29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line from </a:t>
                </a:r>
                <a:r>
                  <a:rPr lang="en-US" sz="2900" dirty="0">
                    <a:latin typeface="Arial" panose="020B0604020202020204" pitchFamily="34" charset="0"/>
                    <a:cs typeface="Arial" panose="020B0604020202020204" pitchFamily="34" charset="0"/>
                  </a:rPr>
                  <a:t>origin so in direct </a:t>
                </a:r>
                <a:r>
                  <a:rPr lang="en-US" sz="29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proportion,</a:t>
                </a:r>
                <a:br>
                  <a:rPr lang="en-US" sz="29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sz="2900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b.</a:t>
                </a:r>
                <a:r>
                  <a:rPr lang="en-US" sz="29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01.3</a:t>
                </a:r>
                <a:r>
                  <a:rPr lang="en-US" sz="29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x</a:t>
                </a:r>
                <a:r>
                  <a:rPr lang="en-US" sz="29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	</a:t>
                </a:r>
                <a:r>
                  <a:rPr lang="en-US" sz="2900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c.</a:t>
                </a:r>
                <a:r>
                  <a:rPr lang="en-US" sz="29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900" dirty="0">
                    <a:latin typeface="Arial" panose="020B0604020202020204" pitchFamily="34" charset="0"/>
                    <a:cs typeface="Arial" panose="020B0604020202020204" pitchFamily="34" charset="0"/>
                  </a:rPr>
                  <a:t>£71.50</a:t>
                </a:r>
                <a:endParaRPr lang="pt-BR" sz="29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1196752"/>
                <a:ext cx="8568952" cy="5674310"/>
              </a:xfrm>
              <a:prstGeom prst="rect">
                <a:avLst/>
              </a:prstGeom>
              <a:blipFill rotWithShape="0">
                <a:blip r:embed="rId4"/>
                <a:stretch>
                  <a:fillRect l="-13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6734324"/>
              </p:ext>
            </p:extLst>
          </p:nvPr>
        </p:nvGraphicFramePr>
        <p:xfrm>
          <a:off x="4211960" y="3933056"/>
          <a:ext cx="4523977" cy="1036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7328"/>
                <a:gridCol w="864096"/>
                <a:gridCol w="936104"/>
                <a:gridCol w="936104"/>
                <a:gridCol w="950345"/>
              </a:tblGrid>
              <a:tr h="50405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US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n-US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en-US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8816">
                <a:tc>
                  <a:txBody>
                    <a:bodyPr/>
                    <a:lstStyle/>
                    <a:p>
                      <a:r>
                        <a:rPr lang="en-US" sz="2800" b="1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  <a:endParaRPr lang="en-US" sz="2800" b="1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6.5</a:t>
                      </a:r>
                      <a:endParaRPr lang="en-US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en-US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</a:t>
                      </a:r>
                      <a:endParaRPr lang="en-US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9505142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11.4 –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Ratio and Proportion</a:t>
            </a:r>
            <a:endParaRPr lang="en-GB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ound Same Side Corner Rectangle 20">
            <a:hlinkClick r:id="rId3" action="ppaction://hlinkpres?slideindex=1&amp;slidetitle="/>
          </p:cNvPr>
          <p:cNvSpPr/>
          <p:nvPr/>
        </p:nvSpPr>
        <p:spPr>
          <a:xfrm>
            <a:off x="6945306" y="695546"/>
            <a:ext cx="723038" cy="357190"/>
          </a:xfrm>
          <a:prstGeom prst="round2SameRect">
            <a:avLst/>
          </a:prstGeom>
          <a:gradFill>
            <a:gsLst>
              <a:gs pos="0">
                <a:srgbClr val="002060"/>
              </a:gs>
              <a:gs pos="63000">
                <a:srgbClr val="0070C0"/>
              </a:gs>
              <a:gs pos="100000">
                <a:schemeClr val="accent5">
                  <a:lumMod val="20000"/>
                  <a:lumOff val="80000"/>
                </a:schemeClr>
              </a:gs>
            </a:gsLst>
          </a:gradFill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400" b="1" dirty="0" smtClean="0">
                <a:latin typeface="Calibri" panose="020F0502020204030204" pitchFamily="34" charset="0"/>
              </a:rPr>
              <a:t>Page 671</a:t>
            </a:r>
            <a:endParaRPr lang="en-GB" sz="1400" b="1" dirty="0">
              <a:latin typeface="Calibri" panose="020F05020202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251520" y="1196752"/>
                <a:ext cx="8568952" cy="545912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795338" indent="-795338">
                  <a:spcAft>
                    <a:spcPts val="300"/>
                  </a:spcAft>
                  <a:buClr>
                    <a:srgbClr val="C00000"/>
                  </a:buClr>
                  <a:buFont typeface="+mj-lt"/>
                  <a:buAutoNum type="arabicPeriod" startAt="10"/>
                  <a:tabLst>
                    <a:tab pos="3436938" algn="l"/>
                    <a:tab pos="5486400" algn="l"/>
                    <a:tab pos="6570663" algn="l"/>
                  </a:tabLst>
                </a:pPr>
                <a:r>
                  <a:rPr lang="pt-BR" sz="3400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a.</a:t>
                </a:r>
                <a:r>
                  <a:rPr lang="pt-BR" sz="3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400" dirty="0">
                    <a:latin typeface="Arial" panose="020B0604020202020204" pitchFamily="34" charset="0"/>
                    <a:cs typeface="Arial" panose="020B0604020202020204" pitchFamily="34" charset="0"/>
                  </a:rPr>
                  <a:t>6 hours 40 minutes </a:t>
                </a:r>
                <a:r>
                  <a:rPr lang="en-US" sz="3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/>
                </a:r>
                <a:br>
                  <a:rPr lang="en-US" sz="3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sz="3400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b.</a:t>
                </a:r>
                <a:r>
                  <a:rPr lang="en-US" sz="3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400" dirty="0">
                    <a:latin typeface="Arial" panose="020B0604020202020204" pitchFamily="34" charset="0"/>
                    <a:cs typeface="Arial" panose="020B0604020202020204" pitchFamily="34" charset="0"/>
                  </a:rPr>
                  <a:t>13 hours 20 </a:t>
                </a:r>
                <a:r>
                  <a:rPr lang="en-US" sz="3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minutes</a:t>
                </a:r>
                <a:br>
                  <a:rPr lang="en-US" sz="3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sz="3400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c.</a:t>
                </a:r>
                <a:r>
                  <a:rPr lang="en-US" sz="3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400" dirty="0">
                    <a:latin typeface="Arial" panose="020B0604020202020204" pitchFamily="34" charset="0"/>
                    <a:cs typeface="Arial" panose="020B0604020202020204" pitchFamily="34" charset="0"/>
                  </a:rPr>
                  <a:t>For both parts </a:t>
                </a:r>
                <a:r>
                  <a:rPr lang="en-US" sz="3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en-US" sz="3400" dirty="0">
                    <a:latin typeface="Arial" panose="020B0604020202020204" pitchFamily="34" charset="0"/>
                    <a:cs typeface="Arial" panose="020B0604020202020204" pitchFamily="34" charset="0"/>
                  </a:rPr>
                  <a:t> and </a:t>
                </a:r>
                <a:r>
                  <a:rPr lang="en-US" sz="3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r>
                  <a:rPr lang="en-US" sz="34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34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H</a:t>
                </a:r>
                <a:r>
                  <a:rPr lang="en-US" sz="3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400" dirty="0">
                    <a:latin typeface="Arial" panose="020B0604020202020204" pitchFamily="34" charset="0"/>
                    <a:cs typeface="Arial" panose="020B0604020202020204" pitchFamily="34" charset="0"/>
                  </a:rPr>
                  <a:t>x </a:t>
                </a:r>
                <a:r>
                  <a:rPr lang="en-US" sz="34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N</a:t>
                </a:r>
                <a:r>
                  <a:rPr lang="en-US" sz="3400" dirty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en-US" sz="3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40</a:t>
                </a:r>
              </a:p>
              <a:p>
                <a:pPr marL="795338" indent="-795338">
                  <a:spcAft>
                    <a:spcPts val="300"/>
                  </a:spcAft>
                  <a:buClr>
                    <a:srgbClr val="C00000"/>
                  </a:buClr>
                  <a:buFont typeface="+mj-lt"/>
                  <a:buAutoNum type="arabicPeriod" startAt="10"/>
                  <a:tabLst>
                    <a:tab pos="3436938" algn="l"/>
                    <a:tab pos="5486400" algn="l"/>
                    <a:tab pos="6570663" algn="l"/>
                  </a:tabLst>
                </a:pPr>
                <a:r>
                  <a:rPr lang="en-US" sz="3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/>
                </a:r>
                <a:br>
                  <a:rPr lang="en-US" sz="3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sz="3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/>
                </a:r>
                <a:br>
                  <a:rPr lang="en-US" sz="3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endParaRPr lang="en-US" sz="20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795338" indent="-795338">
                  <a:spcAft>
                    <a:spcPts val="300"/>
                  </a:spcAft>
                  <a:buClr>
                    <a:srgbClr val="C00000"/>
                  </a:buClr>
                  <a:buFont typeface="+mj-lt"/>
                  <a:buAutoNum type="arabicPeriod" startAt="10"/>
                  <a:tabLst>
                    <a:tab pos="3436938" algn="l"/>
                    <a:tab pos="6062663" algn="l"/>
                  </a:tabLst>
                </a:pPr>
                <a:r>
                  <a:rPr lang="en-US" sz="3400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a.</a:t>
                </a:r>
                <a:r>
                  <a:rPr lang="en-US" sz="3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Direct	</a:t>
                </a:r>
                <a:r>
                  <a:rPr lang="en-US" sz="3400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b.</a:t>
                </a:r>
                <a:r>
                  <a:rPr lang="en-US" sz="3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Indirect	</a:t>
                </a:r>
                <a:r>
                  <a:rPr lang="en-US" sz="3400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c.</a:t>
                </a:r>
                <a:r>
                  <a:rPr lang="en-US" sz="3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Neither</a:t>
                </a:r>
                <a:br>
                  <a:rPr lang="en-US" sz="3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sz="3400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d.</a:t>
                </a:r>
                <a:r>
                  <a:rPr lang="en-US" sz="3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Indirect	</a:t>
                </a:r>
                <a:r>
                  <a:rPr lang="en-US" sz="3400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e.</a:t>
                </a:r>
                <a:r>
                  <a:rPr lang="en-US" sz="3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Direct</a:t>
                </a:r>
              </a:p>
              <a:p>
                <a:pPr marL="795338" indent="-795338">
                  <a:spcAft>
                    <a:spcPts val="300"/>
                  </a:spcAft>
                  <a:buClr>
                    <a:srgbClr val="C00000"/>
                  </a:buClr>
                  <a:buFont typeface="+mj-lt"/>
                  <a:buAutoNum type="arabicPeriod" startAt="10"/>
                  <a:tabLst>
                    <a:tab pos="3436938" algn="l"/>
                    <a:tab pos="6062663" algn="l"/>
                  </a:tabLst>
                </a:pPr>
                <a:r>
                  <a:rPr lang="en-US" sz="3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15 amps</a:t>
                </a:r>
              </a:p>
              <a:p>
                <a:pPr marL="795338" indent="-795338">
                  <a:spcAft>
                    <a:spcPts val="300"/>
                  </a:spcAft>
                  <a:buClr>
                    <a:srgbClr val="C00000"/>
                  </a:buClr>
                  <a:buFont typeface="+mj-lt"/>
                  <a:buAutoNum type="arabicPeriod" startAt="10"/>
                  <a:tabLst>
                    <a:tab pos="3436938" algn="l"/>
                    <a:tab pos="6062663" algn="l"/>
                  </a:tabLst>
                </a:pPr>
                <a:r>
                  <a:rPr lang="en-US" sz="3400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a.</a:t>
                </a:r>
                <a:r>
                  <a:rPr lang="en-US" sz="3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r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4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4.5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34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t</m:t>
                        </m:r>
                      </m:den>
                    </m:f>
                  </m:oMath>
                </a14:m>
                <a:r>
                  <a:rPr lang="pt-BR" sz="3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pt-BR" sz="3400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b.</a:t>
                </a:r>
                <a:r>
                  <a:rPr lang="pt-BR" sz="3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1.125</a:t>
                </a: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1196752"/>
                <a:ext cx="8568952" cy="5459123"/>
              </a:xfrm>
              <a:prstGeom prst="rect">
                <a:avLst/>
              </a:prstGeom>
              <a:blipFill rotWithShape="0">
                <a:blip r:embed="rId4"/>
                <a:stretch>
                  <a:fillRect l="-1778" t="-1563" b="-13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9587907"/>
              </p:ext>
            </p:extLst>
          </p:nvPr>
        </p:nvGraphicFramePr>
        <p:xfrm>
          <a:off x="1115616" y="2852936"/>
          <a:ext cx="6624737" cy="1158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3289"/>
                <a:gridCol w="1045684"/>
                <a:gridCol w="1132824"/>
                <a:gridCol w="1132824"/>
                <a:gridCol w="1150058"/>
                <a:gridCol w="1150058"/>
              </a:tblGrid>
              <a:tr h="50405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n-US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en-US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en-US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US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8816">
                <a:tc>
                  <a:txBody>
                    <a:bodyPr/>
                    <a:lstStyle/>
                    <a:p>
                      <a:pPr algn="ctr"/>
                      <a:r>
                        <a:rPr lang="en-US" sz="3200" b="1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</a:t>
                      </a:r>
                      <a:endParaRPr lang="en-US" sz="3200" b="1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en-US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US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n-US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</a:t>
                      </a:r>
                      <a:endParaRPr lang="en-US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</a:t>
                      </a:r>
                      <a:endParaRPr lang="en-US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6756544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11.4 –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Ratio and Proportion</a:t>
            </a:r>
            <a:endParaRPr lang="en-GB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ound Same Side Corner Rectangle 20">
            <a:hlinkClick r:id="rId3" action="ppaction://hlinkpres?slideindex=1&amp;slidetitle="/>
          </p:cNvPr>
          <p:cNvSpPr/>
          <p:nvPr/>
        </p:nvSpPr>
        <p:spPr>
          <a:xfrm>
            <a:off x="6945306" y="695546"/>
            <a:ext cx="723038" cy="357190"/>
          </a:xfrm>
          <a:prstGeom prst="round2SameRect">
            <a:avLst/>
          </a:prstGeom>
          <a:gradFill>
            <a:gsLst>
              <a:gs pos="0">
                <a:srgbClr val="002060"/>
              </a:gs>
              <a:gs pos="63000">
                <a:srgbClr val="0070C0"/>
              </a:gs>
              <a:gs pos="100000">
                <a:schemeClr val="accent5">
                  <a:lumMod val="20000"/>
                  <a:lumOff val="80000"/>
                </a:schemeClr>
              </a:gs>
            </a:gsLst>
          </a:gradFill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400" b="1" dirty="0" smtClean="0">
                <a:latin typeface="Calibri" panose="020F0502020204030204" pitchFamily="34" charset="0"/>
              </a:rPr>
              <a:t>Page 671</a:t>
            </a:r>
            <a:endParaRPr lang="en-GB" sz="1400" b="1" dirty="0">
              <a:latin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1520" y="1196752"/>
            <a:ext cx="8568952" cy="54553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4538" indent="-744538">
              <a:spcAft>
                <a:spcPts val="300"/>
              </a:spcAft>
              <a:buClr>
                <a:srgbClr val="C00000"/>
              </a:buClr>
              <a:buFont typeface="+mj-lt"/>
              <a:buAutoNum type="arabicPeriod" startAt="15"/>
              <a:tabLst>
                <a:tab pos="3436938" algn="l"/>
                <a:tab pos="5943600" algn="l"/>
              </a:tabLst>
            </a:pPr>
            <a:r>
              <a:rPr lang="pt-BR" sz="34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</a:t>
            </a:r>
            <a:r>
              <a:rPr lang="pt-BR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4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</a:t>
            </a:r>
            <a: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4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c.</a:t>
            </a:r>
            <a: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 = 05</a:t>
            </a:r>
            <a:b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US" sz="34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d.</a:t>
            </a:r>
            <a: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 = 20</a:t>
            </a:r>
            <a:b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4538" indent="-744538">
              <a:spcAft>
                <a:spcPts val="300"/>
              </a:spcAft>
              <a:buClr>
                <a:srgbClr val="C00000"/>
              </a:buClr>
              <a:buFont typeface="+mj-lt"/>
              <a:buAutoNum type="arabicPeriod" startAt="15"/>
              <a:tabLst>
                <a:tab pos="3436938" algn="l"/>
                <a:tab pos="5199063" algn="l"/>
              </a:tabLst>
            </a:pPr>
            <a:r>
              <a:rPr lang="en-US" sz="34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</a:t>
            </a:r>
            <a: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 960 seconds	</a:t>
            </a:r>
            <a:r>
              <a:rPr lang="en-US" sz="34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</a:t>
            </a:r>
            <a: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 560 seconds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6685004"/>
              </p:ext>
            </p:extLst>
          </p:nvPr>
        </p:nvGraphicFramePr>
        <p:xfrm>
          <a:off x="1691680" y="1334656"/>
          <a:ext cx="5474679" cy="1158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3289"/>
                <a:gridCol w="1045684"/>
                <a:gridCol w="1132824"/>
                <a:gridCol w="1132824"/>
                <a:gridCol w="1150058"/>
              </a:tblGrid>
              <a:tr h="50405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3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sz="3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US" sz="3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n-US" sz="3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8816">
                <a:tc>
                  <a:txBody>
                    <a:bodyPr/>
                    <a:lstStyle/>
                    <a:p>
                      <a:pPr algn="ctr"/>
                      <a:r>
                        <a:rPr lang="en-US" sz="3200" b="1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</a:t>
                      </a:r>
                      <a:endParaRPr lang="en-US" sz="3200" b="1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n-US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US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89504" y="2788093"/>
            <a:ext cx="3746592" cy="3161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156342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11 -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Prior knowledge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check</a:t>
            </a:r>
            <a:endParaRPr lang="en-GB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ound Same Side Corner Rectangle 20">
            <a:hlinkClick r:id="rId3" action="ppaction://hlinkpres?slideindex=1&amp;slidetitle="/>
          </p:cNvPr>
          <p:cNvSpPr/>
          <p:nvPr/>
        </p:nvSpPr>
        <p:spPr>
          <a:xfrm>
            <a:off x="6945306" y="695546"/>
            <a:ext cx="723038" cy="357190"/>
          </a:xfrm>
          <a:prstGeom prst="round2SameRect">
            <a:avLst/>
          </a:prstGeom>
          <a:gradFill>
            <a:gsLst>
              <a:gs pos="0">
                <a:srgbClr val="002060"/>
              </a:gs>
              <a:gs pos="63000">
                <a:srgbClr val="0070C0"/>
              </a:gs>
              <a:gs pos="100000">
                <a:schemeClr val="accent5">
                  <a:lumMod val="20000"/>
                  <a:lumOff val="80000"/>
                </a:schemeClr>
              </a:gs>
            </a:gsLst>
          </a:gradFill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400" b="1" dirty="0" smtClean="0">
                <a:latin typeface="Calibri" panose="020F0502020204030204" pitchFamily="34" charset="0"/>
              </a:rPr>
              <a:t>Page 670</a:t>
            </a:r>
            <a:endParaRPr lang="en-GB" sz="1400" b="1" dirty="0">
              <a:latin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1520" y="1196752"/>
            <a:ext cx="8568952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6263" indent="-576263">
              <a:spcAft>
                <a:spcPts val="300"/>
              </a:spcAft>
              <a:buClr>
                <a:srgbClr val="C00000"/>
              </a:buClr>
              <a:buFont typeface="+mj-lt"/>
              <a:buAutoNum type="arabicPeriod"/>
              <a:tabLst>
                <a:tab pos="1201738" algn="l"/>
                <a:tab pos="2862263" algn="l"/>
                <a:tab pos="4741863" algn="l"/>
                <a:tab pos="6637338" algn="l"/>
              </a:tabLst>
            </a:pPr>
            <a:r>
              <a:rPr lang="en-US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£2.60</a:t>
            </a:r>
            <a:endParaRPr lang="en-US" sz="3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6263" indent="-576263">
              <a:spcAft>
                <a:spcPts val="300"/>
              </a:spcAft>
              <a:buClr>
                <a:srgbClr val="C00000"/>
              </a:buClr>
              <a:buFont typeface="+mj-lt"/>
              <a:buAutoNum type="arabicPeriod"/>
              <a:tabLst>
                <a:tab pos="1201738" algn="l"/>
                <a:tab pos="2862263" algn="l"/>
                <a:tab pos="4741863" algn="l"/>
                <a:tab pos="6637338" algn="l"/>
              </a:tabLst>
            </a:pPr>
            <a:r>
              <a:rPr lang="en-US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£</a:t>
            </a:r>
            <a:r>
              <a:rPr lang="en-US" sz="3500" dirty="0">
                <a:latin typeface="Arial" panose="020B0604020202020204" pitchFamily="34" charset="0"/>
                <a:cs typeface="Arial" panose="020B0604020202020204" pitchFamily="34" charset="0"/>
              </a:rPr>
              <a:t>67.50</a:t>
            </a:r>
          </a:p>
          <a:p>
            <a:pPr marL="576263" indent="-576263">
              <a:spcAft>
                <a:spcPts val="300"/>
              </a:spcAft>
              <a:buClr>
                <a:srgbClr val="C00000"/>
              </a:buClr>
              <a:buFont typeface="+mj-lt"/>
              <a:buAutoNum type="arabicPeriod"/>
              <a:tabLst>
                <a:tab pos="1201738" algn="l"/>
                <a:tab pos="2862263" algn="l"/>
                <a:tab pos="4741863" algn="l"/>
                <a:tab pos="6637338" algn="l"/>
              </a:tabLst>
            </a:pPr>
            <a:r>
              <a:rPr lang="en-US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5 </a:t>
            </a:r>
            <a:r>
              <a:rPr lang="en-US" sz="3500" dirty="0">
                <a:latin typeface="Arial" panose="020B0604020202020204" pitchFamily="34" charset="0"/>
                <a:cs typeface="Arial" panose="020B0604020202020204" pitchFamily="34" charset="0"/>
              </a:rPr>
              <a:t>minutes</a:t>
            </a:r>
          </a:p>
          <a:p>
            <a:pPr marL="576263" indent="-576263">
              <a:spcAft>
                <a:spcPts val="300"/>
              </a:spcAft>
              <a:buClr>
                <a:srgbClr val="C00000"/>
              </a:buClr>
              <a:buFont typeface="+mj-lt"/>
              <a:buAutoNum type="arabicPeriod"/>
              <a:tabLst>
                <a:tab pos="1201738" algn="l"/>
                <a:tab pos="2862263" algn="l"/>
                <a:tab pos="4741863" algn="l"/>
                <a:tab pos="6637338" algn="l"/>
              </a:tabLst>
            </a:pPr>
            <a:r>
              <a:rPr lang="en-US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2000g</a:t>
            </a:r>
            <a:endParaRPr lang="en-US" sz="3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6263" indent="-576263">
              <a:spcAft>
                <a:spcPts val="300"/>
              </a:spcAft>
              <a:buClr>
                <a:srgbClr val="C00000"/>
              </a:buClr>
              <a:buFont typeface="+mj-lt"/>
              <a:buAutoNum type="arabicPeriod"/>
              <a:tabLst>
                <a:tab pos="1201738" algn="l"/>
                <a:tab pos="2862263" algn="l"/>
                <a:tab pos="4741863" algn="l"/>
                <a:tab pos="6637338" algn="l"/>
              </a:tabLst>
            </a:pPr>
            <a:r>
              <a:rPr lang="en-US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6 </a:t>
            </a:r>
            <a:r>
              <a:rPr lang="en-US" sz="3500" dirty="0">
                <a:latin typeface="Arial" panose="020B0604020202020204" pitchFamily="34" charset="0"/>
                <a:cs typeface="Arial" panose="020B0604020202020204" pitchFamily="34" charset="0"/>
              </a:rPr>
              <a:t>pint bottle is cheaper, e.g. cost of 2 pints: 4 pint bottle 49p, 6 pint bottle 48p</a:t>
            </a:r>
          </a:p>
          <a:p>
            <a:pPr marL="576263" indent="-576263">
              <a:spcAft>
                <a:spcPts val="300"/>
              </a:spcAft>
              <a:buClr>
                <a:srgbClr val="C00000"/>
              </a:buClr>
              <a:buFont typeface="+mj-lt"/>
              <a:buAutoNum type="arabicPeriod"/>
              <a:tabLst>
                <a:tab pos="1201738" algn="l"/>
                <a:tab pos="2862263" algn="l"/>
                <a:tab pos="4741863" algn="l"/>
                <a:tab pos="6637338" algn="l"/>
              </a:tabLst>
            </a:pPr>
            <a:r>
              <a:rPr lang="en-US" sz="35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</a:t>
            </a:r>
            <a:r>
              <a:rPr lang="en-US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>
                <a:latin typeface="Arial" panose="020B0604020202020204" pitchFamily="34" charset="0"/>
                <a:cs typeface="Arial" panose="020B0604020202020204" pitchFamily="34" charset="0"/>
              </a:rPr>
              <a:t>6 days </a:t>
            </a:r>
            <a:r>
              <a:rPr lang="en-US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5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</a:t>
            </a:r>
            <a:r>
              <a:rPr lang="en-US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>
                <a:latin typeface="Arial" panose="020B0604020202020204" pitchFamily="34" charset="0"/>
                <a:cs typeface="Arial" panose="020B0604020202020204" pitchFamily="34" charset="0"/>
              </a:rPr>
              <a:t>3 days</a:t>
            </a:r>
          </a:p>
          <a:p>
            <a:pPr marL="576263" indent="-576263">
              <a:spcAft>
                <a:spcPts val="300"/>
              </a:spcAft>
              <a:buClr>
                <a:srgbClr val="C00000"/>
              </a:buClr>
              <a:buFont typeface="+mj-lt"/>
              <a:buAutoNum type="arabicPeriod"/>
              <a:tabLst>
                <a:tab pos="1201738" algn="l"/>
                <a:tab pos="2862263" algn="l"/>
                <a:tab pos="4741863" algn="l"/>
                <a:tab pos="6637338" algn="l"/>
              </a:tabLst>
            </a:pPr>
            <a:r>
              <a:rPr lang="en-US" sz="35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</a:t>
            </a:r>
            <a:r>
              <a:rPr lang="en-US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>
                <a:latin typeface="Arial" panose="020B0604020202020204" pitchFamily="34" charset="0"/>
                <a:cs typeface="Arial" panose="020B0604020202020204" pitchFamily="34" charset="0"/>
              </a:rPr>
              <a:t>1:1000 </a:t>
            </a:r>
            <a:r>
              <a:rPr lang="en-US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5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</a:t>
            </a:r>
            <a:r>
              <a:rPr lang="en-US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 1:10</a:t>
            </a:r>
            <a:br>
              <a:rPr lang="en-US" sz="35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5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c.</a:t>
            </a:r>
            <a:r>
              <a:rPr lang="en-US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>
                <a:latin typeface="Arial" panose="020B0604020202020204" pitchFamily="34" charset="0"/>
                <a:cs typeface="Arial" panose="020B0604020202020204" pitchFamily="34" charset="0"/>
              </a:rPr>
              <a:t>1:1000 </a:t>
            </a:r>
            <a:r>
              <a:rPr lang="en-US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5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d.</a:t>
            </a:r>
            <a:r>
              <a:rPr lang="en-US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>
                <a:latin typeface="Arial" panose="020B0604020202020204" pitchFamily="34" charset="0"/>
                <a:cs typeface="Arial" panose="020B0604020202020204" pitchFamily="34" charset="0"/>
              </a:rPr>
              <a:t>1:60 </a:t>
            </a:r>
            <a:r>
              <a:rPr lang="en-US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5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e.</a:t>
            </a:r>
            <a:r>
              <a:rPr lang="en-US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>
                <a:latin typeface="Arial" panose="020B0604020202020204" pitchFamily="34" charset="0"/>
                <a:cs typeface="Arial" panose="020B0604020202020204" pitchFamily="34" charset="0"/>
              </a:rPr>
              <a:t>1:60</a:t>
            </a:r>
            <a:endParaRPr lang="pt-BR" sz="3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9599460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11 –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Problem Solving</a:t>
            </a:r>
            <a:endParaRPr lang="en-GB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ound Same Side Corner Rectangle 20">
            <a:hlinkClick r:id="rId3" action="ppaction://hlinkpres?slideindex=1&amp;slidetitle="/>
          </p:cNvPr>
          <p:cNvSpPr/>
          <p:nvPr/>
        </p:nvSpPr>
        <p:spPr>
          <a:xfrm>
            <a:off x="6945306" y="695546"/>
            <a:ext cx="723038" cy="357190"/>
          </a:xfrm>
          <a:prstGeom prst="round2SameRect">
            <a:avLst/>
          </a:prstGeom>
          <a:gradFill>
            <a:gsLst>
              <a:gs pos="0">
                <a:srgbClr val="002060"/>
              </a:gs>
              <a:gs pos="63000">
                <a:srgbClr val="0070C0"/>
              </a:gs>
              <a:gs pos="100000">
                <a:schemeClr val="accent5">
                  <a:lumMod val="20000"/>
                  <a:lumOff val="80000"/>
                </a:schemeClr>
              </a:gs>
            </a:gsLst>
          </a:gradFill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400" b="1" dirty="0" smtClean="0">
                <a:latin typeface="Calibri" panose="020F0502020204030204" pitchFamily="34" charset="0"/>
              </a:rPr>
              <a:t>Page 671</a:t>
            </a:r>
            <a:endParaRPr lang="en-GB" sz="1400" b="1" dirty="0">
              <a:latin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1520" y="1196752"/>
            <a:ext cx="8568952" cy="52706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63600" indent="-863600">
              <a:spcAft>
                <a:spcPts val="300"/>
              </a:spcAft>
              <a:buClr>
                <a:srgbClr val="C00000"/>
              </a:buClr>
              <a:buFont typeface="+mj-lt"/>
              <a:buAutoNum type="arabicPeriod"/>
              <a:tabLst>
                <a:tab pos="3436938" algn="l"/>
                <a:tab pos="5943600" algn="l"/>
              </a:tabLst>
            </a:pP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Profit 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of £23.07</a:t>
            </a:r>
          </a:p>
          <a:p>
            <a:pPr marL="863600" indent="-863600">
              <a:spcAft>
                <a:spcPts val="300"/>
              </a:spcAft>
              <a:buClr>
                <a:srgbClr val="C00000"/>
              </a:buClr>
              <a:buFont typeface="+mj-lt"/>
              <a:buAutoNum type="arabicPeriod"/>
              <a:tabLst>
                <a:tab pos="3436938" algn="l"/>
                <a:tab pos="5943600" algn="l"/>
              </a:tabLst>
            </a:pP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60cm</a:t>
            </a:r>
            <a:endParaRPr lang="en-US" sz="5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63600" indent="-863600">
              <a:spcAft>
                <a:spcPts val="300"/>
              </a:spcAft>
              <a:buClr>
                <a:srgbClr val="C00000"/>
              </a:buClr>
              <a:buFont typeface="+mj-lt"/>
              <a:buAutoNum type="arabicPeriod"/>
              <a:tabLst>
                <a:tab pos="3436938" algn="l"/>
                <a:tab pos="5943600" algn="l"/>
              </a:tabLst>
            </a:pP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528 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inches per second</a:t>
            </a:r>
          </a:p>
          <a:p>
            <a:pPr marL="863600" indent="-863600">
              <a:spcAft>
                <a:spcPts val="300"/>
              </a:spcAft>
              <a:buClr>
                <a:srgbClr val="C00000"/>
              </a:buClr>
              <a:buFont typeface="+mj-lt"/>
              <a:buAutoNum type="arabicPeriod"/>
              <a:tabLst>
                <a:tab pos="3436938" algn="l"/>
                <a:tab pos="5943600" algn="l"/>
              </a:tabLst>
            </a:pP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hours 30 minutes</a:t>
            </a:r>
          </a:p>
          <a:p>
            <a:pPr marL="863600" indent="-863600">
              <a:spcAft>
                <a:spcPts val="300"/>
              </a:spcAft>
              <a:buClr>
                <a:srgbClr val="C00000"/>
              </a:buClr>
              <a:buFont typeface="+mj-lt"/>
              <a:buAutoNum type="arabicPeriod"/>
              <a:tabLst>
                <a:tab pos="3436938" algn="l"/>
                <a:tab pos="5943600" algn="l"/>
              </a:tabLst>
            </a:pP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5.472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tonnes</a:t>
            </a:r>
            <a:endParaRPr lang="en-US" sz="5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63600" indent="-863600">
              <a:spcAft>
                <a:spcPts val="300"/>
              </a:spcAft>
              <a:buClr>
                <a:srgbClr val="C00000"/>
              </a:buClr>
              <a:buFont typeface="+mj-lt"/>
              <a:buAutoNum type="arabicPeriod"/>
              <a:tabLst>
                <a:tab pos="3436938" algn="l"/>
                <a:tab pos="5943600" algn="l"/>
              </a:tabLst>
            </a:pP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3p</a:t>
            </a:r>
          </a:p>
        </p:txBody>
      </p:sp>
    </p:spTree>
    <p:extLst>
      <p:ext uri="{BB962C8B-B14F-4D97-AF65-F5344CB8AC3E}">
        <p14:creationId xmlns:p14="http://schemas.microsoft.com/office/powerpoint/2010/main" val="1082530429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11 –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Check Up</a:t>
            </a:r>
            <a:endParaRPr lang="en-GB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ound Same Side Corner Rectangle 20">
            <a:hlinkClick r:id="rId3" action="ppaction://hlinkpres?slideindex=1&amp;slidetitle="/>
          </p:cNvPr>
          <p:cNvSpPr/>
          <p:nvPr/>
        </p:nvSpPr>
        <p:spPr>
          <a:xfrm>
            <a:off x="6945306" y="695546"/>
            <a:ext cx="723038" cy="357190"/>
          </a:xfrm>
          <a:prstGeom prst="round2SameRect">
            <a:avLst/>
          </a:prstGeom>
          <a:gradFill>
            <a:gsLst>
              <a:gs pos="0">
                <a:srgbClr val="002060"/>
              </a:gs>
              <a:gs pos="63000">
                <a:srgbClr val="0070C0"/>
              </a:gs>
              <a:gs pos="100000">
                <a:schemeClr val="accent5">
                  <a:lumMod val="20000"/>
                  <a:lumOff val="80000"/>
                </a:schemeClr>
              </a:gs>
            </a:gsLst>
          </a:gradFill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400" b="1" dirty="0" smtClean="0">
                <a:latin typeface="Calibri" panose="020F0502020204030204" pitchFamily="34" charset="0"/>
              </a:rPr>
              <a:t>Page 671</a:t>
            </a:r>
            <a:endParaRPr lang="en-GB" sz="1400" b="1" dirty="0">
              <a:latin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1520" y="1196752"/>
            <a:ext cx="8568952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90563" indent="-690563">
              <a:spcAft>
                <a:spcPts val="300"/>
              </a:spcAft>
              <a:buClr>
                <a:srgbClr val="C00000"/>
              </a:buClr>
              <a:buFont typeface="+mj-lt"/>
              <a:buAutoNum type="arabicPeriod"/>
              <a:tabLst>
                <a:tab pos="4278313" algn="l"/>
                <a:tab pos="5943600" algn="l"/>
              </a:tabLst>
            </a:pPr>
            <a:r>
              <a:rPr lang="en-US" sz="3300" dirty="0" smtClean="0">
                <a:latin typeface="Arial" panose="020B0604020202020204" pitchFamily="34" charset="0"/>
                <a:cs typeface="Arial" panose="020B0604020202020204" pitchFamily="34" charset="0"/>
              </a:rPr>
              <a:t>£</a:t>
            </a:r>
            <a:r>
              <a:rPr lang="en-US" sz="3300" dirty="0">
                <a:latin typeface="Arial" panose="020B0604020202020204" pitchFamily="34" charset="0"/>
                <a:cs typeface="Arial" panose="020B0604020202020204" pitchFamily="34" charset="0"/>
              </a:rPr>
              <a:t>7200</a:t>
            </a:r>
          </a:p>
          <a:p>
            <a:pPr marL="690563" indent="-690563">
              <a:spcAft>
                <a:spcPts val="300"/>
              </a:spcAft>
              <a:buClr>
                <a:srgbClr val="C00000"/>
              </a:buClr>
              <a:buFont typeface="+mj-lt"/>
              <a:buAutoNum type="arabicPeriod"/>
              <a:tabLst>
                <a:tab pos="4278313" algn="l"/>
                <a:tab pos="5943600" algn="l"/>
              </a:tabLst>
            </a:pPr>
            <a:r>
              <a:rPr lang="en-US" sz="3300" dirty="0" smtClean="0">
                <a:latin typeface="Arial" panose="020B0604020202020204" pitchFamily="34" charset="0"/>
                <a:cs typeface="Arial" panose="020B0604020202020204" pitchFamily="34" charset="0"/>
              </a:rPr>
              <a:t>£</a:t>
            </a:r>
            <a:r>
              <a:rPr lang="en-US" sz="3300" dirty="0">
                <a:latin typeface="Arial" panose="020B0604020202020204" pitchFamily="34" charset="0"/>
                <a:cs typeface="Arial" panose="020B0604020202020204" pitchFamily="34" charset="0"/>
              </a:rPr>
              <a:t>3869.28</a:t>
            </a:r>
          </a:p>
          <a:p>
            <a:pPr marL="690563" indent="-690563">
              <a:spcAft>
                <a:spcPts val="300"/>
              </a:spcAft>
              <a:buClr>
                <a:srgbClr val="C00000"/>
              </a:buClr>
              <a:buFont typeface="+mj-lt"/>
              <a:buAutoNum type="arabicPeriod"/>
              <a:tabLst>
                <a:tab pos="4278313" algn="l"/>
                <a:tab pos="5943600" algn="l"/>
              </a:tabLst>
            </a:pPr>
            <a:r>
              <a:rPr lang="en-US" sz="3300" dirty="0" smtClean="0">
                <a:latin typeface="Arial" panose="020B0604020202020204" pitchFamily="34" charset="0"/>
                <a:cs typeface="Arial" panose="020B0604020202020204" pitchFamily="34" charset="0"/>
              </a:rPr>
              <a:t>6059</a:t>
            </a:r>
          </a:p>
          <a:p>
            <a:pPr marL="690563" indent="-690563">
              <a:spcAft>
                <a:spcPts val="300"/>
              </a:spcAft>
              <a:buClr>
                <a:srgbClr val="C00000"/>
              </a:buClr>
              <a:buFont typeface="+mj-lt"/>
              <a:buAutoNum type="arabicPeriod"/>
              <a:tabLst>
                <a:tab pos="4278313" algn="l"/>
                <a:tab pos="5943600" algn="l"/>
              </a:tabLst>
            </a:pPr>
            <a:r>
              <a:rPr lang="en-US" sz="3300" dirty="0" smtClean="0">
                <a:latin typeface="Arial" panose="020B0604020202020204" pitchFamily="34" charset="0"/>
                <a:cs typeface="Arial" panose="020B0604020202020204" pitchFamily="34" charset="0"/>
              </a:rPr>
              <a:t>5 years</a:t>
            </a:r>
            <a:endParaRPr lang="en-US" sz="3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0563" indent="-690563">
              <a:spcAft>
                <a:spcPts val="300"/>
              </a:spcAft>
              <a:buClr>
                <a:srgbClr val="C00000"/>
              </a:buClr>
              <a:buFont typeface="+mj-lt"/>
              <a:buAutoNum type="arabicPeriod"/>
              <a:tabLst>
                <a:tab pos="4278313" algn="l"/>
                <a:tab pos="5943600" algn="l"/>
              </a:tabLst>
            </a:pPr>
            <a:r>
              <a:rPr lang="en-US" sz="33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</a:t>
            </a:r>
            <a:r>
              <a:rPr lang="en-US" sz="3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300" dirty="0">
                <a:latin typeface="Arial" panose="020B0604020202020204" pitchFamily="34" charset="0"/>
                <a:cs typeface="Arial" panose="020B0604020202020204" pitchFamily="34" charset="0"/>
              </a:rPr>
              <a:t>£342.23 </a:t>
            </a:r>
            <a:r>
              <a:rPr lang="en-US" sz="33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3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</a:t>
            </a:r>
            <a:r>
              <a:rPr lang="en-US" sz="3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300" dirty="0">
                <a:latin typeface="Arial" panose="020B0604020202020204" pitchFamily="34" charset="0"/>
                <a:cs typeface="Arial" panose="020B0604020202020204" pitchFamily="34" charset="0"/>
              </a:rPr>
              <a:t>6 hours</a:t>
            </a:r>
          </a:p>
          <a:p>
            <a:pPr marL="690563" indent="-690563">
              <a:spcAft>
                <a:spcPts val="300"/>
              </a:spcAft>
              <a:buClr>
                <a:srgbClr val="C00000"/>
              </a:buClr>
              <a:buFont typeface="+mj-lt"/>
              <a:buAutoNum type="arabicPeriod"/>
              <a:tabLst>
                <a:tab pos="4278313" algn="l"/>
                <a:tab pos="5943600" algn="l"/>
              </a:tabLst>
            </a:pPr>
            <a:r>
              <a:rPr lang="en-US" sz="3300" dirty="0" smtClean="0">
                <a:latin typeface="Arial" panose="020B0604020202020204" pitchFamily="34" charset="0"/>
                <a:cs typeface="Arial" panose="020B0604020202020204" pitchFamily="34" charset="0"/>
              </a:rPr>
              <a:t>320 </a:t>
            </a:r>
            <a:r>
              <a:rPr lang="en-US" sz="3300" dirty="0">
                <a:latin typeface="Arial" panose="020B0604020202020204" pitchFamily="34" charset="0"/>
                <a:cs typeface="Arial" panose="020B0604020202020204" pitchFamily="34" charset="0"/>
              </a:rPr>
              <a:t>seconds</a:t>
            </a:r>
          </a:p>
          <a:p>
            <a:pPr marL="690563" indent="-690563">
              <a:spcAft>
                <a:spcPts val="300"/>
              </a:spcAft>
              <a:buClr>
                <a:srgbClr val="C00000"/>
              </a:buClr>
              <a:buFont typeface="+mj-lt"/>
              <a:buAutoNum type="arabicPeriod"/>
              <a:tabLst>
                <a:tab pos="4278313" algn="l"/>
                <a:tab pos="5943600" algn="l"/>
              </a:tabLst>
            </a:pPr>
            <a:r>
              <a:rPr lang="en-US" sz="3300" dirty="0" smtClean="0">
                <a:latin typeface="Arial" panose="020B0604020202020204" pitchFamily="34" charset="0"/>
                <a:cs typeface="Arial" panose="020B0604020202020204" pitchFamily="34" charset="0"/>
              </a:rPr>
              <a:t>0.8g/cm</a:t>
            </a:r>
            <a:r>
              <a:rPr lang="en-US" sz="33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3300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0563" indent="-690563">
              <a:spcAft>
                <a:spcPts val="300"/>
              </a:spcAft>
              <a:buClr>
                <a:srgbClr val="C00000"/>
              </a:buClr>
              <a:buFont typeface="+mj-lt"/>
              <a:buAutoNum type="arabicPeriod"/>
              <a:tabLst>
                <a:tab pos="4278313" algn="l"/>
                <a:tab pos="5943600" algn="l"/>
              </a:tabLst>
            </a:pPr>
            <a:r>
              <a:rPr lang="en-US" sz="33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</a:t>
            </a:r>
            <a:r>
              <a:rPr lang="en-US" sz="3300" dirty="0" smtClean="0">
                <a:latin typeface="Arial" panose="020B0604020202020204" pitchFamily="34" charset="0"/>
                <a:cs typeface="Arial" panose="020B0604020202020204" pitchFamily="34" charset="0"/>
              </a:rPr>
              <a:t> 8050kg/m</a:t>
            </a:r>
            <a:r>
              <a:rPr lang="en-US" sz="33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3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3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3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</a:t>
            </a:r>
            <a:r>
              <a:rPr lang="en-US" sz="3300" dirty="0" smtClean="0">
                <a:latin typeface="Arial" panose="020B0604020202020204" pitchFamily="34" charset="0"/>
                <a:cs typeface="Arial" panose="020B0604020202020204" pitchFamily="34" charset="0"/>
              </a:rPr>
              <a:t> 1006.25g or 1.00625kg</a:t>
            </a:r>
          </a:p>
          <a:p>
            <a:pPr marL="690563" indent="-690563">
              <a:spcAft>
                <a:spcPts val="300"/>
              </a:spcAft>
              <a:buClr>
                <a:srgbClr val="C00000"/>
              </a:buClr>
              <a:buFont typeface="+mj-lt"/>
              <a:buAutoNum type="arabicPeriod"/>
              <a:tabLst>
                <a:tab pos="4278313" algn="l"/>
                <a:tab pos="5943600" algn="l"/>
              </a:tabLst>
            </a:pPr>
            <a:r>
              <a:rPr lang="en-US" sz="3300" dirty="0" smtClean="0">
                <a:latin typeface="Arial" panose="020B0604020202020204" pitchFamily="34" charset="0"/>
                <a:cs typeface="Arial" panose="020B0604020202020204" pitchFamily="34" charset="0"/>
              </a:rPr>
              <a:t>9.375 N/m</a:t>
            </a:r>
            <a:r>
              <a:rPr lang="en-US" sz="33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648625982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11 –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Check Up</a:t>
            </a:r>
            <a:endParaRPr lang="en-GB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ound Same Side Corner Rectangle 20">
            <a:hlinkClick r:id="rId3" action="ppaction://hlinkpres?slideindex=1&amp;slidetitle="/>
          </p:cNvPr>
          <p:cNvSpPr/>
          <p:nvPr/>
        </p:nvSpPr>
        <p:spPr>
          <a:xfrm>
            <a:off x="6945306" y="695546"/>
            <a:ext cx="723038" cy="357190"/>
          </a:xfrm>
          <a:prstGeom prst="round2SameRect">
            <a:avLst/>
          </a:prstGeom>
          <a:gradFill>
            <a:gsLst>
              <a:gs pos="0">
                <a:srgbClr val="002060"/>
              </a:gs>
              <a:gs pos="63000">
                <a:srgbClr val="0070C0"/>
              </a:gs>
              <a:gs pos="100000">
                <a:schemeClr val="accent5">
                  <a:lumMod val="20000"/>
                  <a:lumOff val="80000"/>
                </a:schemeClr>
              </a:gs>
            </a:gsLst>
          </a:gradFill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400" b="1" dirty="0" smtClean="0">
                <a:latin typeface="Calibri" panose="020F0502020204030204" pitchFamily="34" charset="0"/>
              </a:rPr>
              <a:t>Page 671</a:t>
            </a:r>
            <a:endParaRPr lang="en-GB" sz="1400" b="1" dirty="0">
              <a:latin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1520" y="1196752"/>
            <a:ext cx="8568952" cy="49182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20713" indent="-620713">
              <a:spcAft>
                <a:spcPts val="300"/>
              </a:spcAft>
              <a:buClr>
                <a:srgbClr val="C00000"/>
              </a:buClr>
              <a:buFont typeface="+mj-lt"/>
              <a:buAutoNum type="arabicPeriod" startAt="10"/>
              <a:tabLst>
                <a:tab pos="4278313" algn="l"/>
                <a:tab pos="5943600" algn="l"/>
              </a:tabLst>
            </a:pPr>
            <a:r>
              <a:rPr lang="en-US" sz="2760" dirty="0">
                <a:latin typeface="Arial" panose="020B0604020202020204" pitchFamily="34" charset="0"/>
                <a:cs typeface="Arial" panose="020B0604020202020204" pitchFamily="34" charset="0"/>
              </a:rPr>
              <a:t>Usain Bolt is faster: Usain Bolt: 12.3 m/s = 44.2 km/h; White shark: 11.1 m/s = 40 km/h</a:t>
            </a:r>
          </a:p>
          <a:p>
            <a:pPr marL="620713" indent="-620713">
              <a:spcAft>
                <a:spcPts val="300"/>
              </a:spcAft>
              <a:buClr>
                <a:srgbClr val="C00000"/>
              </a:buClr>
              <a:buFont typeface="+mj-lt"/>
              <a:buAutoNum type="arabicPeriod" startAt="10"/>
              <a:tabLst>
                <a:tab pos="4278313" algn="l"/>
                <a:tab pos="5943600" algn="l"/>
              </a:tabLst>
            </a:pPr>
            <a:r>
              <a:rPr lang="en-US" sz="276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</a:t>
            </a:r>
            <a:r>
              <a:rPr lang="en-US" sz="276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60" dirty="0">
                <a:latin typeface="Arial" panose="020B0604020202020204" pitchFamily="34" charset="0"/>
                <a:cs typeface="Arial" panose="020B0604020202020204" pitchFamily="34" charset="0"/>
              </a:rPr>
              <a:t>Yes. Values are in same ratio. </a:t>
            </a:r>
            <a:r>
              <a:rPr lang="en-US" sz="276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76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76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</a:t>
            </a:r>
            <a:r>
              <a:rPr lang="en-US" sz="276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60" i="1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US" sz="2760" dirty="0" smtClean="0">
                <a:latin typeface="Arial" panose="020B0604020202020204" pitchFamily="34" charset="0"/>
                <a:cs typeface="Arial" panose="020B0604020202020204" pitchFamily="34" charset="0"/>
              </a:rPr>
              <a:t> = 13</a:t>
            </a:r>
            <a:r>
              <a:rPr lang="en-US" sz="2760" i="1" dirty="0" smtClean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2760" dirty="0" smtClean="0">
                <a:latin typeface="Arial" panose="020B0604020202020204" pitchFamily="34" charset="0"/>
                <a:cs typeface="Arial" panose="020B0604020202020204" pitchFamily="34" charset="0"/>
              </a:rPr>
              <a:t> 	c. </a:t>
            </a:r>
            <a:r>
              <a:rPr lang="en-US" sz="2760" dirty="0">
                <a:latin typeface="Arial" panose="020B0604020202020204" pitchFamily="34" charset="0"/>
                <a:cs typeface="Arial" panose="020B0604020202020204" pitchFamily="34" charset="0"/>
              </a:rPr>
              <a:t>€32.50</a:t>
            </a:r>
          </a:p>
          <a:p>
            <a:pPr marL="620713" indent="-620713">
              <a:spcAft>
                <a:spcPts val="300"/>
              </a:spcAft>
              <a:buClr>
                <a:srgbClr val="C00000"/>
              </a:buClr>
              <a:buFont typeface="+mj-lt"/>
              <a:buAutoNum type="arabicPeriod" startAt="10"/>
              <a:tabLst>
                <a:tab pos="4278313" algn="l"/>
                <a:tab pos="5943600" algn="l"/>
              </a:tabLst>
            </a:pPr>
            <a:r>
              <a:rPr lang="en-US" sz="2760" dirty="0" smtClean="0">
                <a:latin typeface="Arial" panose="020B0604020202020204" pitchFamily="34" charset="0"/>
                <a:cs typeface="Arial" panose="020B0604020202020204" pitchFamily="34" charset="0"/>
              </a:rPr>
              <a:t>When </a:t>
            </a:r>
            <a:r>
              <a:rPr lang="en-US" sz="2760" i="1" dirty="0" smtClean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sz="276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60" dirty="0">
                <a:latin typeface="Arial" panose="020B0604020202020204" pitchFamily="34" charset="0"/>
                <a:cs typeface="Arial" panose="020B0604020202020204" pitchFamily="34" charset="0"/>
              </a:rPr>
              <a:t>=8. </a:t>
            </a:r>
            <a:r>
              <a:rPr lang="en-US" sz="2760" i="1" dirty="0" smtClean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276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60" dirty="0">
                <a:latin typeface="Arial" panose="020B0604020202020204" pitchFamily="34" charset="0"/>
                <a:cs typeface="Arial" panose="020B0604020202020204" pitchFamily="34" charset="0"/>
              </a:rPr>
              <a:t>= 0.8, so </a:t>
            </a:r>
            <a:r>
              <a:rPr lang="en-US" sz="2760" i="1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2760" dirty="0"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sz="2760" dirty="0" smtClean="0">
                <a:latin typeface="Arial" panose="020B0604020202020204" pitchFamily="34" charset="0"/>
                <a:cs typeface="Arial" panose="020B0604020202020204" pitchFamily="34" charset="0"/>
              </a:rPr>
              <a:t>0.1</a:t>
            </a:r>
            <a:r>
              <a:rPr lang="en-US" sz="2760" i="1" dirty="0" smtClean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br>
              <a:rPr lang="en-US" sz="2760" i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760" dirty="0" smtClean="0">
                <a:latin typeface="Arial" panose="020B0604020202020204" pitchFamily="34" charset="0"/>
                <a:cs typeface="Arial" panose="020B0604020202020204" pitchFamily="34" charset="0"/>
              </a:rPr>
              <a:t>When </a:t>
            </a:r>
            <a:r>
              <a:rPr lang="en-US" sz="2760" i="1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sz="2760" dirty="0">
                <a:latin typeface="Arial" panose="020B0604020202020204" pitchFamily="34" charset="0"/>
                <a:cs typeface="Arial" panose="020B0604020202020204" pitchFamily="34" charset="0"/>
              </a:rPr>
              <a:t> = 75, the pressure on the watch will be </a:t>
            </a:r>
            <a:r>
              <a:rPr lang="en-US" sz="2760" dirty="0" smtClean="0">
                <a:latin typeface="Arial" panose="020B0604020202020204" pitchFamily="34" charset="0"/>
                <a:cs typeface="Arial" panose="020B0604020202020204" pitchFamily="34" charset="0"/>
              </a:rPr>
              <a:t>75 x 0.1 </a:t>
            </a:r>
            <a:r>
              <a:rPr lang="en-US" sz="2760" dirty="0">
                <a:latin typeface="Arial" panose="020B0604020202020204" pitchFamily="34" charset="0"/>
                <a:cs typeface="Arial" panose="020B0604020202020204" pitchFamily="34" charset="0"/>
              </a:rPr>
              <a:t>= 7.5 </a:t>
            </a:r>
            <a:r>
              <a:rPr lang="en-US" sz="2760" dirty="0" smtClean="0">
                <a:latin typeface="Arial" panose="020B0604020202020204" pitchFamily="34" charset="0"/>
                <a:cs typeface="Arial" panose="020B0604020202020204" pitchFamily="34" charset="0"/>
              </a:rPr>
              <a:t>bars. This </a:t>
            </a:r>
            <a:r>
              <a:rPr lang="en-US" sz="2760" dirty="0">
                <a:latin typeface="Arial" panose="020B0604020202020204" pitchFamily="34" charset="0"/>
                <a:cs typeface="Arial" panose="020B0604020202020204" pitchFamily="34" charset="0"/>
              </a:rPr>
              <a:t>is less than 8.5 bars, so the watch will still work.</a:t>
            </a:r>
          </a:p>
          <a:p>
            <a:pPr marL="620713" indent="-620713">
              <a:spcAft>
                <a:spcPts val="300"/>
              </a:spcAft>
              <a:buClr>
                <a:srgbClr val="C00000"/>
              </a:buClr>
              <a:buFont typeface="+mj-lt"/>
              <a:buAutoNum type="arabicPeriod" startAt="10"/>
              <a:tabLst>
                <a:tab pos="4278313" algn="l"/>
                <a:tab pos="5943600" algn="l"/>
              </a:tabLst>
            </a:pPr>
            <a:r>
              <a:rPr lang="en-US" sz="2760" dirty="0" smtClean="0">
                <a:latin typeface="Arial" panose="020B0604020202020204" pitchFamily="34" charset="0"/>
                <a:cs typeface="Arial" panose="020B0604020202020204" pitchFamily="34" charset="0"/>
              </a:rPr>
              <a:t>10.5 </a:t>
            </a:r>
            <a:r>
              <a:rPr lang="en-US" sz="2760" dirty="0">
                <a:latin typeface="Arial" panose="020B0604020202020204" pitchFamily="34" charset="0"/>
                <a:cs typeface="Arial" panose="020B0604020202020204" pitchFamily="34" charset="0"/>
              </a:rPr>
              <a:t>amps</a:t>
            </a:r>
          </a:p>
          <a:p>
            <a:pPr marL="620713" indent="-620713">
              <a:spcAft>
                <a:spcPts val="300"/>
              </a:spcAft>
              <a:buClr>
                <a:srgbClr val="C00000"/>
              </a:buClr>
              <a:buFont typeface="+mj-lt"/>
              <a:buAutoNum type="arabicPeriod" startAt="10"/>
              <a:tabLst>
                <a:tab pos="4278313" algn="l"/>
                <a:tab pos="5943600" algn="l"/>
              </a:tabLst>
            </a:pPr>
            <a:r>
              <a:rPr lang="en-US" sz="2760" dirty="0" smtClean="0">
                <a:latin typeface="Arial" panose="020B0604020202020204" pitchFamily="34" charset="0"/>
                <a:cs typeface="Arial" panose="020B0604020202020204" pitchFamily="34" charset="0"/>
              </a:rPr>
              <a:t>5 </a:t>
            </a:r>
            <a:r>
              <a:rPr lang="en-US" sz="2760" dirty="0">
                <a:latin typeface="Arial" panose="020B0604020202020204" pitchFamily="34" charset="0"/>
                <a:cs typeface="Arial" panose="020B0604020202020204" pitchFamily="34" charset="0"/>
              </a:rPr>
              <a:t>km race leader board: </a:t>
            </a:r>
            <a:r>
              <a:rPr lang="en-US" sz="2760" dirty="0" err="1">
                <a:latin typeface="Arial" panose="020B0604020202020204" pitchFamily="34" charset="0"/>
                <a:cs typeface="Arial" panose="020B0604020202020204" pitchFamily="34" charset="0"/>
              </a:rPr>
              <a:t>Allia</a:t>
            </a:r>
            <a:r>
              <a:rPr lang="en-US" sz="2760" dirty="0">
                <a:latin typeface="Arial" panose="020B0604020202020204" pitchFamily="34" charset="0"/>
                <a:cs typeface="Arial" panose="020B0604020202020204" pitchFamily="34" charset="0"/>
              </a:rPr>
              <a:t>, Chaya, </a:t>
            </a:r>
            <a:r>
              <a:rPr lang="en-US" sz="2760" dirty="0" err="1">
                <a:latin typeface="Arial" panose="020B0604020202020204" pitchFamily="34" charset="0"/>
                <a:cs typeface="Arial" panose="020B0604020202020204" pitchFamily="34" charset="0"/>
              </a:rPr>
              <a:t>Hafsa</a:t>
            </a:r>
            <a:r>
              <a:rPr lang="en-US" sz="2760" dirty="0">
                <a:latin typeface="Arial" panose="020B0604020202020204" pitchFamily="34" charset="0"/>
                <a:cs typeface="Arial" panose="020B0604020202020204" pitchFamily="34" charset="0"/>
              </a:rPr>
              <a:t>, Billie </a:t>
            </a:r>
            <a:r>
              <a:rPr lang="en-US" sz="276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76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760" dirty="0" smtClean="0">
                <a:latin typeface="Arial" panose="020B0604020202020204" pitchFamily="34" charset="0"/>
                <a:cs typeface="Arial" panose="020B0604020202020204" pitchFamily="34" charset="0"/>
              </a:rPr>
              <a:t>10km </a:t>
            </a:r>
            <a:r>
              <a:rPr lang="en-US" sz="2760" dirty="0">
                <a:latin typeface="Arial" panose="020B0604020202020204" pitchFamily="34" charset="0"/>
                <a:cs typeface="Arial" panose="020B0604020202020204" pitchFamily="34" charset="0"/>
              </a:rPr>
              <a:t>race leader board: </a:t>
            </a:r>
            <a:r>
              <a:rPr lang="en-US" sz="2760" dirty="0" err="1">
                <a:latin typeface="Arial" panose="020B0604020202020204" pitchFamily="34" charset="0"/>
                <a:cs typeface="Arial" panose="020B0604020202020204" pitchFamily="34" charset="0"/>
              </a:rPr>
              <a:t>Fion</a:t>
            </a:r>
            <a:r>
              <a:rPr lang="en-US" sz="2760" dirty="0">
                <a:latin typeface="Arial" panose="020B0604020202020204" pitchFamily="34" charset="0"/>
                <a:cs typeface="Arial" panose="020B0604020202020204" pitchFamily="34" charset="0"/>
              </a:rPr>
              <a:t>, Daisy, Grade, Ellie</a:t>
            </a:r>
            <a:endParaRPr lang="en-US" sz="2760" baseline="30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5282380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11 –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Strengthen</a:t>
            </a:r>
            <a:endParaRPr lang="en-GB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ound Same Side Corner Rectangle 20">
            <a:hlinkClick r:id="rId3" action="ppaction://hlinkpres?slideindex=1&amp;slidetitle="/>
          </p:cNvPr>
          <p:cNvSpPr/>
          <p:nvPr/>
        </p:nvSpPr>
        <p:spPr>
          <a:xfrm>
            <a:off x="6945306" y="695546"/>
            <a:ext cx="723038" cy="357190"/>
          </a:xfrm>
          <a:prstGeom prst="round2SameRect">
            <a:avLst/>
          </a:prstGeom>
          <a:gradFill>
            <a:gsLst>
              <a:gs pos="0">
                <a:srgbClr val="002060"/>
              </a:gs>
              <a:gs pos="63000">
                <a:srgbClr val="0070C0"/>
              </a:gs>
              <a:gs pos="100000">
                <a:schemeClr val="accent5">
                  <a:lumMod val="20000"/>
                  <a:lumOff val="80000"/>
                </a:schemeClr>
              </a:gs>
            </a:gsLst>
          </a:gradFill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400" b="1" dirty="0" smtClean="0">
                <a:latin typeface="Calibri" panose="020F0502020204030204" pitchFamily="34" charset="0"/>
              </a:rPr>
              <a:t>Page 671</a:t>
            </a:r>
            <a:endParaRPr lang="en-GB" sz="1400" b="1" dirty="0">
              <a:latin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1520" y="1196752"/>
            <a:ext cx="8568952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300"/>
              </a:spcAft>
              <a:buClr>
                <a:srgbClr val="C00000"/>
              </a:buClr>
              <a:tabLst>
                <a:tab pos="3433763" algn="l"/>
                <a:tab pos="5943600" algn="l"/>
                <a:tab pos="6227763" algn="l"/>
              </a:tabLst>
            </a:pPr>
            <a:r>
              <a:rPr lang="en-US" sz="4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Percentages</a:t>
            </a:r>
          </a:p>
          <a:p>
            <a:pPr marL="620713" indent="-620713">
              <a:spcAft>
                <a:spcPts val="300"/>
              </a:spcAft>
              <a:buClr>
                <a:srgbClr val="C00000"/>
              </a:buClr>
              <a:buFont typeface="+mj-lt"/>
              <a:buAutoNum type="arabicPeriod"/>
              <a:tabLst>
                <a:tab pos="3433763" algn="l"/>
                <a:tab pos="5943600" algn="l"/>
                <a:tab pos="6227763" algn="l"/>
              </a:tabLst>
            </a:pPr>
            <a:r>
              <a:rPr lang="en-US" sz="46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</a:t>
            </a:r>
            <a:r>
              <a:rPr lang="en-US" sz="4600" dirty="0" smtClean="0">
                <a:latin typeface="Arial" panose="020B0604020202020204" pitchFamily="34" charset="0"/>
                <a:cs typeface="Arial" panose="020B0604020202020204" pitchFamily="34" charset="0"/>
              </a:rPr>
              <a:t> 1.2	</a:t>
            </a:r>
            <a:r>
              <a:rPr lang="en-US" sz="46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</a:t>
            </a:r>
            <a:r>
              <a:rPr lang="en-US" sz="4600" dirty="0" smtClean="0">
                <a:latin typeface="Arial" panose="020B0604020202020204" pitchFamily="34" charset="0"/>
                <a:cs typeface="Arial" panose="020B0604020202020204" pitchFamily="34" charset="0"/>
              </a:rPr>
              <a:t> 1.09	</a:t>
            </a:r>
            <a:r>
              <a:rPr lang="en-US" sz="46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c.</a:t>
            </a:r>
            <a:r>
              <a:rPr lang="en-US" sz="4600" dirty="0" smtClean="0">
                <a:latin typeface="Arial" panose="020B0604020202020204" pitchFamily="34" charset="0"/>
                <a:cs typeface="Arial" panose="020B0604020202020204" pitchFamily="34" charset="0"/>
              </a:rPr>
              <a:t> 1.037</a:t>
            </a:r>
          </a:p>
          <a:p>
            <a:pPr marL="620713" indent="-620713">
              <a:spcAft>
                <a:spcPts val="300"/>
              </a:spcAft>
              <a:buClr>
                <a:srgbClr val="C00000"/>
              </a:buClr>
              <a:buFont typeface="+mj-lt"/>
              <a:buAutoNum type="arabicPeriod"/>
              <a:tabLst>
                <a:tab pos="3433763" algn="l"/>
                <a:tab pos="5943600" algn="l"/>
                <a:tab pos="6227763" algn="l"/>
              </a:tabLst>
            </a:pPr>
            <a:r>
              <a:rPr lang="en-US" sz="46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</a:t>
            </a:r>
            <a:r>
              <a:rPr lang="en-US" sz="4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600" dirty="0" smtClean="0">
                <a:latin typeface="Arial" panose="020B0604020202020204" pitchFamily="34" charset="0"/>
                <a:cs typeface="Arial" panose="020B0604020202020204" pitchFamily="34" charset="0"/>
              </a:rPr>
              <a:t>0.77</a:t>
            </a:r>
            <a:r>
              <a:rPr lang="en-US" sz="46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46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</a:t>
            </a:r>
            <a:r>
              <a:rPr lang="en-US" sz="4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600" dirty="0" smtClean="0">
                <a:latin typeface="Arial" panose="020B0604020202020204" pitchFamily="34" charset="0"/>
                <a:cs typeface="Arial" panose="020B0604020202020204" pitchFamily="34" charset="0"/>
              </a:rPr>
              <a:t>0.94</a:t>
            </a:r>
            <a:r>
              <a:rPr lang="en-US" sz="46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46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c.</a:t>
            </a:r>
            <a:r>
              <a:rPr lang="en-US" sz="4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600" dirty="0" smtClean="0">
                <a:latin typeface="Arial" panose="020B0604020202020204" pitchFamily="34" charset="0"/>
                <a:cs typeface="Arial" panose="020B0604020202020204" pitchFamily="34" charset="0"/>
              </a:rPr>
              <a:t>0.925</a:t>
            </a:r>
          </a:p>
          <a:p>
            <a:pPr marL="620713" indent="-620713">
              <a:spcAft>
                <a:spcPts val="300"/>
              </a:spcAft>
              <a:buClr>
                <a:srgbClr val="C00000"/>
              </a:buClr>
              <a:buFont typeface="+mj-lt"/>
              <a:buAutoNum type="arabicPeriod"/>
              <a:tabLst>
                <a:tab pos="3433763" algn="l"/>
                <a:tab pos="5943600" algn="l"/>
                <a:tab pos="6227763" algn="l"/>
              </a:tabLst>
            </a:pPr>
            <a:r>
              <a:rPr lang="en-US" sz="46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</a:t>
            </a:r>
            <a:r>
              <a:rPr lang="en-US" sz="4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600" dirty="0">
                <a:latin typeface="Arial" panose="020B0604020202020204" pitchFamily="34" charset="0"/>
                <a:cs typeface="Arial" panose="020B0604020202020204" pitchFamily="34" charset="0"/>
              </a:rPr>
              <a:t>1.308 </a:t>
            </a:r>
            <a:r>
              <a:rPr lang="en-US" sz="46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46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</a:t>
            </a:r>
            <a:r>
              <a:rPr lang="en-US" sz="4600" dirty="0" smtClean="0">
                <a:latin typeface="Arial" panose="020B0604020202020204" pitchFamily="34" charset="0"/>
                <a:cs typeface="Arial" panose="020B0604020202020204" pitchFamily="34" charset="0"/>
              </a:rPr>
              <a:t> 1.265	</a:t>
            </a:r>
            <a:br>
              <a:rPr lang="en-US" sz="4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6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c.</a:t>
            </a:r>
            <a:r>
              <a:rPr lang="en-US" sz="4600" dirty="0" smtClean="0">
                <a:latin typeface="Arial" panose="020B0604020202020204" pitchFamily="34" charset="0"/>
                <a:cs typeface="Arial" panose="020B0604020202020204" pitchFamily="34" charset="0"/>
              </a:rPr>
              <a:t> 0.7238	</a:t>
            </a:r>
            <a:r>
              <a:rPr lang="en-US" sz="46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d.</a:t>
            </a:r>
            <a:r>
              <a:rPr lang="en-US" sz="4600" dirty="0" smtClean="0">
                <a:latin typeface="Arial" panose="020B0604020202020204" pitchFamily="34" charset="0"/>
                <a:cs typeface="Arial" panose="020B0604020202020204" pitchFamily="34" charset="0"/>
              </a:rPr>
              <a:t> 0.8099	</a:t>
            </a:r>
            <a:br>
              <a:rPr lang="en-US" sz="4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6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e.</a:t>
            </a:r>
            <a:r>
              <a:rPr lang="en-US" sz="4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600" dirty="0">
                <a:latin typeface="Arial" panose="020B0604020202020204" pitchFamily="34" charset="0"/>
                <a:cs typeface="Arial" panose="020B0604020202020204" pitchFamily="34" charset="0"/>
              </a:rPr>
              <a:t>1.0304</a:t>
            </a:r>
          </a:p>
          <a:p>
            <a:pPr marL="620713" indent="-620713">
              <a:spcAft>
                <a:spcPts val="300"/>
              </a:spcAft>
              <a:buClr>
                <a:srgbClr val="C00000"/>
              </a:buClr>
              <a:buFont typeface="+mj-lt"/>
              <a:buAutoNum type="arabicPeriod"/>
              <a:tabLst>
                <a:tab pos="3433763" algn="l"/>
                <a:tab pos="5943600" algn="l"/>
                <a:tab pos="6227763" algn="l"/>
              </a:tabLst>
            </a:pPr>
            <a:r>
              <a:rPr lang="en-US" sz="4600" dirty="0" smtClean="0">
                <a:latin typeface="Arial" panose="020B0604020202020204" pitchFamily="34" charset="0"/>
                <a:cs typeface="Arial" panose="020B0604020202020204" pitchFamily="34" charset="0"/>
              </a:rPr>
              <a:t>£</a:t>
            </a:r>
            <a:r>
              <a:rPr lang="en-US" sz="4600" dirty="0">
                <a:latin typeface="Arial" panose="020B0604020202020204" pitchFamily="34" charset="0"/>
                <a:cs typeface="Arial" panose="020B0604020202020204" pitchFamily="34" charset="0"/>
              </a:rPr>
              <a:t>605.63</a:t>
            </a:r>
            <a:endParaRPr lang="en-US" sz="4600" baseline="30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8554946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11 –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Strengthen</a:t>
            </a:r>
            <a:endParaRPr lang="en-GB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ound Same Side Corner Rectangle 20">
            <a:hlinkClick r:id="rId3" action="ppaction://hlinkpres?slideindex=1&amp;slidetitle="/>
          </p:cNvPr>
          <p:cNvSpPr/>
          <p:nvPr/>
        </p:nvSpPr>
        <p:spPr>
          <a:xfrm>
            <a:off x="6945306" y="695546"/>
            <a:ext cx="723038" cy="357190"/>
          </a:xfrm>
          <a:prstGeom prst="round2SameRect">
            <a:avLst/>
          </a:prstGeom>
          <a:gradFill>
            <a:gsLst>
              <a:gs pos="0">
                <a:srgbClr val="002060"/>
              </a:gs>
              <a:gs pos="63000">
                <a:srgbClr val="0070C0"/>
              </a:gs>
              <a:gs pos="100000">
                <a:schemeClr val="accent5">
                  <a:lumMod val="20000"/>
                  <a:lumOff val="80000"/>
                </a:schemeClr>
              </a:gs>
            </a:gsLst>
          </a:gradFill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400" b="1" dirty="0" smtClean="0">
                <a:latin typeface="Calibri" panose="020F0502020204030204" pitchFamily="34" charset="0"/>
              </a:rPr>
              <a:t>Page 671</a:t>
            </a:r>
            <a:endParaRPr lang="en-GB" sz="1400" b="1" dirty="0">
              <a:latin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1520" y="1196752"/>
            <a:ext cx="8568952" cy="55630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>
              <a:spcAft>
                <a:spcPts val="300"/>
              </a:spcAft>
              <a:buClr>
                <a:srgbClr val="C00000"/>
              </a:buClr>
              <a:buFont typeface="+mj-lt"/>
              <a:buAutoNum type="arabicPeriod" startAt="5"/>
              <a:tabLst>
                <a:tab pos="3433763" algn="l"/>
                <a:tab pos="5943600" algn="l"/>
                <a:tab pos="6227763" algn="l"/>
              </a:tabLst>
            </a:pP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indent="-742950">
              <a:spcAft>
                <a:spcPts val="300"/>
              </a:spcAft>
              <a:buClr>
                <a:srgbClr val="C00000"/>
              </a:buClr>
              <a:buFont typeface="+mj-lt"/>
              <a:buAutoNum type="arabicPeriod" startAt="5"/>
              <a:tabLst>
                <a:tab pos="3433763" algn="l"/>
                <a:tab pos="5943600" algn="l"/>
                <a:tab pos="6227763" algn="l"/>
              </a:tabLst>
            </a:pP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£6144</a:t>
            </a:r>
          </a:p>
          <a:p>
            <a:pPr marL="742950" indent="-742950">
              <a:spcAft>
                <a:spcPts val="300"/>
              </a:spcAft>
              <a:buClr>
                <a:srgbClr val="C00000"/>
              </a:buClr>
              <a:buFont typeface="+mj-lt"/>
              <a:buAutoNum type="arabicPeriod" startAt="5"/>
              <a:tabLst>
                <a:tab pos="3433763" algn="l"/>
                <a:tab pos="5943600" algn="l"/>
                <a:tab pos="6227763" algn="l"/>
              </a:tabLst>
            </a:pP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557</a:t>
            </a:r>
          </a:p>
          <a:p>
            <a:pPr marL="742950" indent="-742950">
              <a:spcAft>
                <a:spcPts val="300"/>
              </a:spcAft>
              <a:buClr>
                <a:srgbClr val="C00000"/>
              </a:buClr>
              <a:buFont typeface="+mj-lt"/>
              <a:buAutoNum type="arabicPeriod" startAt="5"/>
              <a:tabLst>
                <a:tab pos="3433763" algn="l"/>
                <a:tab pos="5943600" algn="l"/>
                <a:tab pos="6227763" algn="l"/>
              </a:tabLst>
            </a:pP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5 years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9858398"/>
              </p:ext>
            </p:extLst>
          </p:nvPr>
        </p:nvGraphicFramePr>
        <p:xfrm>
          <a:off x="1043608" y="1340768"/>
          <a:ext cx="7704856" cy="3291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20737"/>
                <a:gridCol w="1987575"/>
                <a:gridCol w="2376264"/>
                <a:gridCol w="2520280"/>
              </a:tblGrid>
              <a:tr h="313628"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Year</a:t>
                      </a:r>
                      <a:endParaRPr lang="en-US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Amount at start of year</a:t>
                      </a:r>
                      <a:endParaRPr lang="en-US" sz="2400" b="1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Amount</a:t>
                      </a:r>
                      <a:r>
                        <a:rPr lang="en-US" sz="2400" b="1" i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plus interest</a:t>
                      </a:r>
                      <a:endParaRPr lang="en-US" sz="2400" b="1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amount at end of year.</a:t>
                      </a:r>
                      <a:endParaRPr lang="en-US" sz="2400" b="1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CDE5"/>
                    </a:solidFill>
                  </a:tcPr>
                </a:tc>
              </a:tr>
              <a:tr h="313628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£437.09</a:t>
                      </a:r>
                    </a:p>
                    <a:p>
                      <a:pPr algn="ctr"/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437.09 x 1.03</a:t>
                      </a:r>
                      <a:r>
                        <a:rPr lang="en-US" sz="2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= </a:t>
                      </a:r>
                      <a:r>
                        <a:rPr lang="en-US" sz="24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400 x 1.03</a:t>
                      </a:r>
                      <a:r>
                        <a:rPr lang="en-US" sz="2400" b="1" baseline="30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US" sz="2400" b="1" baseline="30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£450.20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13628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£450.20</a:t>
                      </a:r>
                      <a:endParaRPr lang="en-US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450.20 x 1.03</a:t>
                      </a:r>
                      <a:r>
                        <a:rPr lang="en-US" sz="24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= 400 x 1.03</a:t>
                      </a:r>
                      <a:r>
                        <a:rPr lang="en-US" sz="2400" b="1" baseline="30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US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£463.71</a:t>
                      </a:r>
                      <a:endParaRPr lang="en-US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13628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£463.71</a:t>
                      </a:r>
                      <a:endParaRPr lang="en-US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463.20 x 1.03</a:t>
                      </a:r>
                      <a:r>
                        <a:rPr lang="en-US" sz="24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= 400 x 1.03</a:t>
                      </a:r>
                      <a:r>
                        <a:rPr lang="en-US" sz="2400" b="1" baseline="30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US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£477.62</a:t>
                      </a:r>
                      <a:endParaRPr lang="en-US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1671436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11 –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Strengthen</a:t>
            </a:r>
            <a:endParaRPr lang="en-GB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ound Same Side Corner Rectangle 20">
            <a:hlinkClick r:id="rId3" action="ppaction://hlinkpres?slideindex=1&amp;slidetitle="/>
          </p:cNvPr>
          <p:cNvSpPr/>
          <p:nvPr/>
        </p:nvSpPr>
        <p:spPr>
          <a:xfrm>
            <a:off x="6945306" y="695546"/>
            <a:ext cx="723038" cy="357190"/>
          </a:xfrm>
          <a:prstGeom prst="round2SameRect">
            <a:avLst/>
          </a:prstGeom>
          <a:gradFill>
            <a:gsLst>
              <a:gs pos="0">
                <a:srgbClr val="002060"/>
              </a:gs>
              <a:gs pos="63000">
                <a:srgbClr val="0070C0"/>
              </a:gs>
              <a:gs pos="100000">
                <a:schemeClr val="accent5">
                  <a:lumMod val="20000"/>
                  <a:lumOff val="80000"/>
                </a:schemeClr>
              </a:gs>
            </a:gsLst>
          </a:gradFill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400" b="1" dirty="0" smtClean="0">
                <a:latin typeface="Calibri" panose="020F0502020204030204" pitchFamily="34" charset="0"/>
              </a:rPr>
              <a:t>Page 672</a:t>
            </a:r>
            <a:endParaRPr lang="en-GB" sz="1400" b="1" dirty="0">
              <a:latin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1520" y="1196752"/>
            <a:ext cx="8568952" cy="31624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300"/>
              </a:spcAft>
              <a:buClr>
                <a:srgbClr val="C00000"/>
              </a:buClr>
              <a:tabLst>
                <a:tab pos="3433763" algn="l"/>
                <a:tab pos="5943600" algn="l"/>
                <a:tab pos="6227763" algn="l"/>
              </a:tabLst>
            </a:pPr>
            <a:r>
              <a:rPr lang="en-US" sz="4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Compound Measures</a:t>
            </a:r>
            <a:endParaRPr lang="en-US" sz="48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indent="-742950">
              <a:spcAft>
                <a:spcPts val="300"/>
              </a:spcAft>
              <a:buClr>
                <a:srgbClr val="C00000"/>
              </a:buClr>
              <a:buFont typeface="+mj-lt"/>
              <a:buAutoNum type="arabicPeriod"/>
              <a:tabLst>
                <a:tab pos="3433763" algn="l"/>
                <a:tab pos="5943600" algn="l"/>
                <a:tab pos="6227763" algn="l"/>
              </a:tabLst>
            </a:pP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£302.60</a:t>
            </a:r>
          </a:p>
          <a:p>
            <a:pPr marL="742950" indent="-742950">
              <a:spcAft>
                <a:spcPts val="300"/>
              </a:spcAft>
              <a:buClr>
                <a:srgbClr val="C00000"/>
              </a:buClr>
              <a:buFont typeface="+mj-lt"/>
              <a:buAutoNum type="arabicPeriod"/>
              <a:tabLst>
                <a:tab pos="3433763" algn="l"/>
                <a:tab pos="5943600" algn="l"/>
                <a:tab pos="6227763" algn="l"/>
              </a:tabLst>
            </a:pPr>
            <a:r>
              <a:rPr lang="en-US" sz="48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3</a:t>
            </a:r>
            <a:r>
              <a:rPr lang="en-US" sz="4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/min	</a:t>
            </a:r>
            <a:r>
              <a:rPr lang="en-US" sz="48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4 minutes</a:t>
            </a:r>
          </a:p>
          <a:p>
            <a:pPr marL="742950" indent="-742950">
              <a:spcAft>
                <a:spcPts val="300"/>
              </a:spcAft>
              <a:buClr>
                <a:srgbClr val="C00000"/>
              </a:buClr>
              <a:buFont typeface="+mj-lt"/>
              <a:buAutoNum type="arabicPeriod"/>
              <a:tabLst>
                <a:tab pos="3433763" algn="l"/>
                <a:tab pos="5943600" algn="l"/>
                <a:tab pos="6227763" algn="l"/>
              </a:tabLst>
            </a:pP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4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837526"/>
              </p:ext>
            </p:extLst>
          </p:nvPr>
        </p:nvGraphicFramePr>
        <p:xfrm>
          <a:off x="323528" y="4452704"/>
          <a:ext cx="8424936" cy="2072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10038"/>
                <a:gridCol w="1558997"/>
                <a:gridCol w="2647716"/>
                <a:gridCol w="2808185"/>
              </a:tblGrid>
              <a:tr h="313628"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Metal</a:t>
                      </a:r>
                      <a:endParaRPr lang="en-US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Mass</a:t>
                      </a:r>
                      <a:r>
                        <a:rPr lang="en-US" sz="28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(g)</a:t>
                      </a:r>
                      <a:endParaRPr lang="en-US" sz="2800" b="1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Volume (cm</a:t>
                      </a:r>
                      <a:r>
                        <a:rPr lang="en-US" sz="2800" b="1" i="0" baseline="30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lang="en-US" sz="2800" b="1" i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en-US" sz="2800" b="1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Density (g/cm</a:t>
                      </a:r>
                      <a:r>
                        <a:rPr lang="en-US" sz="2800" b="1" i="0" baseline="30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lang="en-US" sz="2800" b="1" i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en-US" sz="2800" b="1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CDE5"/>
                    </a:solidFill>
                  </a:tcPr>
                </a:tc>
              </a:tr>
              <a:tr h="313628"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Copper</a:t>
                      </a:r>
                      <a:endParaRPr lang="en-US" sz="2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800" b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1090</a:t>
                      </a:r>
                      <a:endParaRPr kumimoji="0" lang="en-US" sz="28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800" b="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122</a:t>
                      </a:r>
                      <a:endParaRPr kumimoji="0" lang="en-US" sz="2800" b="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8.96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13628"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Lead</a:t>
                      </a:r>
                      <a:endParaRPr lang="en-US" sz="2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800" b="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450</a:t>
                      </a:r>
                      <a:endParaRPr kumimoji="0" lang="en-US" sz="2800" b="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800" b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39.8</a:t>
                      </a:r>
                      <a:endParaRPr kumimoji="0" lang="en-US" sz="28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800" b="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11.3</a:t>
                      </a:r>
                      <a:endParaRPr kumimoji="0" lang="en-US" sz="2800" b="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13628"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Mercury</a:t>
                      </a:r>
                      <a:endParaRPr lang="en-US" sz="2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800" b="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110</a:t>
                      </a:r>
                      <a:endParaRPr kumimoji="0" lang="en-US" sz="2800" b="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800" b="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8.15</a:t>
                      </a:r>
                      <a:endParaRPr kumimoji="0" lang="en-US" sz="2800" b="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800" b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13.5</a:t>
                      </a:r>
                      <a:endParaRPr kumimoji="0" lang="en-US" sz="28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7359176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11 –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Strengthen</a:t>
            </a:r>
            <a:endParaRPr lang="en-GB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ound Same Side Corner Rectangle 20">
            <a:hlinkClick r:id="rId3" action="ppaction://hlinkpres?slideindex=1&amp;slidetitle="/>
          </p:cNvPr>
          <p:cNvSpPr/>
          <p:nvPr/>
        </p:nvSpPr>
        <p:spPr>
          <a:xfrm>
            <a:off x="6945306" y="695546"/>
            <a:ext cx="723038" cy="357190"/>
          </a:xfrm>
          <a:prstGeom prst="round2SameRect">
            <a:avLst/>
          </a:prstGeom>
          <a:gradFill>
            <a:gsLst>
              <a:gs pos="0">
                <a:srgbClr val="002060"/>
              </a:gs>
              <a:gs pos="63000">
                <a:srgbClr val="0070C0"/>
              </a:gs>
              <a:gs pos="100000">
                <a:schemeClr val="accent5">
                  <a:lumMod val="20000"/>
                  <a:lumOff val="80000"/>
                </a:schemeClr>
              </a:gs>
            </a:gsLst>
          </a:gradFill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400" b="1" dirty="0" smtClean="0">
                <a:latin typeface="Calibri" panose="020F0502020204030204" pitchFamily="34" charset="0"/>
              </a:rPr>
              <a:t>Page 671</a:t>
            </a:r>
            <a:endParaRPr lang="en-GB" sz="1400" b="1" dirty="0">
              <a:latin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1520" y="1196752"/>
            <a:ext cx="8568952" cy="49936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>
              <a:spcAft>
                <a:spcPts val="300"/>
              </a:spcAft>
              <a:buClr>
                <a:srgbClr val="C00000"/>
              </a:buClr>
              <a:buFont typeface="+mj-lt"/>
              <a:buAutoNum type="arabicPeriod" startAt="4"/>
              <a:tabLst>
                <a:tab pos="3433763" algn="l"/>
                <a:tab pos="5943600" algn="l"/>
                <a:tab pos="6227763" algn="l"/>
              </a:tabLst>
            </a:pP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indent="-742950">
              <a:spcAft>
                <a:spcPts val="300"/>
              </a:spcAft>
              <a:buClr>
                <a:srgbClr val="C00000"/>
              </a:buClr>
              <a:buFont typeface="+mj-lt"/>
              <a:buAutoNum type="arabicPeriod" startAt="4"/>
              <a:tabLst>
                <a:tab pos="3433763" algn="l"/>
                <a:tab pos="5943600" algn="l"/>
                <a:tab pos="6227763" algn="l"/>
              </a:tabLst>
            </a:pPr>
            <a:r>
              <a:rPr lang="en-US" sz="48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1000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g – 1 kg</a:t>
            </a:r>
            <a:b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8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10,000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cm</a:t>
            </a:r>
            <a:r>
              <a:rPr lang="en-US" sz="48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= 1m</a:t>
            </a:r>
            <a:r>
              <a:rPr lang="en-US" sz="48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8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c.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1,000,000cm</a:t>
            </a:r>
            <a:r>
              <a:rPr lang="en-US" sz="48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= 1m</a:t>
            </a:r>
            <a:r>
              <a:rPr lang="en-US" sz="48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4800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9169158"/>
              </p:ext>
            </p:extLst>
          </p:nvPr>
        </p:nvGraphicFramePr>
        <p:xfrm>
          <a:off x="971600" y="1268760"/>
          <a:ext cx="7776864" cy="2316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52316"/>
                <a:gridCol w="2158562"/>
                <a:gridCol w="3665986"/>
              </a:tblGrid>
              <a:tr h="313628"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Force (N)</a:t>
                      </a:r>
                      <a:endParaRPr lang="en-US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Area (cm</a:t>
                      </a:r>
                      <a:r>
                        <a:rPr lang="en-US" sz="3200" b="1" baseline="30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en-US" sz="3200" b="1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Pressure (N.cm</a:t>
                      </a:r>
                      <a:r>
                        <a:rPr lang="en-US" sz="3200" b="1" i="0" baseline="30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en-US" sz="3200" b="1" i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en-US" sz="3200" b="1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CDE5"/>
                    </a:solidFill>
                  </a:tcPr>
                </a:tc>
              </a:tr>
              <a:tr h="313628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104</a:t>
                      </a:r>
                      <a:endParaRPr lang="en-US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3200" b="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</a:t>
                      </a:r>
                      <a:endParaRPr kumimoji="0" lang="en-US" sz="3200" b="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3200" b="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  <a:endParaRPr kumimoji="0" lang="en-US" sz="3200" b="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13628"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48</a:t>
                      </a:r>
                      <a:endParaRPr lang="en-US" sz="3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3200" b="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</a:t>
                      </a:r>
                      <a:endParaRPr kumimoji="0" lang="en-US" sz="3200" b="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3200" b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</a:t>
                      </a:r>
                      <a:endParaRPr kumimoji="0" lang="en-US" sz="32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13628"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65</a:t>
                      </a:r>
                      <a:endParaRPr lang="en-US" sz="3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3200" b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  <a:endParaRPr kumimoji="0" lang="en-US" sz="32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3200" b="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</a:t>
                      </a:r>
                      <a:endParaRPr kumimoji="0" lang="en-US" sz="3200" b="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9499394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15071" y="28563"/>
            <a:ext cx="7704856" cy="648072"/>
          </a:xfrm>
        </p:spPr>
        <p:txBody>
          <a:bodyPr>
            <a:noAutofit/>
          </a:bodyPr>
          <a:lstStyle/>
          <a:p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11 –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Strengthen</a:t>
            </a:r>
            <a:endParaRPr lang="en-GB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ound Same Side Corner Rectangle 20">
            <a:hlinkClick r:id="rId3" action="ppaction://hlinkpres?slideindex=1&amp;slidetitle="/>
          </p:cNvPr>
          <p:cNvSpPr/>
          <p:nvPr/>
        </p:nvSpPr>
        <p:spPr>
          <a:xfrm>
            <a:off x="6945306" y="679485"/>
            <a:ext cx="723038" cy="357190"/>
          </a:xfrm>
          <a:prstGeom prst="round2SameRect">
            <a:avLst/>
          </a:prstGeom>
          <a:gradFill>
            <a:gsLst>
              <a:gs pos="0">
                <a:srgbClr val="002060"/>
              </a:gs>
              <a:gs pos="63000">
                <a:srgbClr val="0070C0"/>
              </a:gs>
              <a:gs pos="100000">
                <a:schemeClr val="accent5">
                  <a:lumMod val="20000"/>
                  <a:lumOff val="80000"/>
                </a:schemeClr>
              </a:gs>
            </a:gsLst>
          </a:gradFill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400" b="1" dirty="0" smtClean="0">
                <a:latin typeface="Calibri" panose="020F0502020204030204" pitchFamily="34" charset="0"/>
              </a:rPr>
              <a:t>Page 671</a:t>
            </a:r>
            <a:endParaRPr lang="en-GB" sz="1400" b="1" dirty="0">
              <a:latin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31095" y="1180691"/>
            <a:ext cx="8568952" cy="27161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90563" indent="-690563">
              <a:spcAft>
                <a:spcPts val="300"/>
              </a:spcAft>
              <a:buClr>
                <a:srgbClr val="C00000"/>
              </a:buClr>
              <a:buFont typeface="+mj-lt"/>
              <a:buAutoNum type="arabicPeriod" startAt="6"/>
              <a:tabLst>
                <a:tab pos="4175125" algn="l"/>
                <a:tab pos="5943600" algn="l"/>
              </a:tabLst>
            </a:pPr>
            <a:r>
              <a:rPr lang="en-US" sz="36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 </a:t>
            </a:r>
            <a:r>
              <a:rPr lang="en-US" sz="3600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36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12kg	</a:t>
            </a:r>
            <a:r>
              <a:rPr lang="en-US" sz="36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ii.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15,000g</a:t>
            </a:r>
            <a:b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36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27gcm</a:t>
            </a:r>
            <a:r>
              <a:rPr lang="en-US" sz="36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	</a:t>
            </a:r>
            <a:r>
              <a:rPr lang="en-US" sz="36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ii.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450kg/m</a:t>
            </a:r>
            <a:r>
              <a:rPr lang="en-US" sz="36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iii.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50,000kg/m</a:t>
            </a:r>
            <a:r>
              <a:rPr lang="en-US" sz="36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= 1m</a:t>
            </a:r>
            <a:r>
              <a:rPr lang="en-US" sz="36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br>
              <a:rPr lang="en-US" sz="36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36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iv.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0.02g/cm</a:t>
            </a:r>
            <a:r>
              <a:rPr lang="en-US" sz="36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  <a:p>
            <a:pPr marL="690563" indent="-690563">
              <a:spcAft>
                <a:spcPts val="300"/>
              </a:spcAft>
              <a:buClr>
                <a:srgbClr val="C00000"/>
              </a:buClr>
              <a:buFont typeface="+mj-lt"/>
              <a:buAutoNum type="arabicPeriod" startAt="6"/>
              <a:tabLst>
                <a:tab pos="4175125" algn="l"/>
                <a:tab pos="5943600" algn="l"/>
              </a:tabLst>
            </a:pPr>
            <a:r>
              <a:rPr lang="en-US" sz="3600" baseline="30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6259979"/>
              </p:ext>
            </p:extLst>
          </p:nvPr>
        </p:nvGraphicFramePr>
        <p:xfrm>
          <a:off x="303102" y="3933056"/>
          <a:ext cx="8496945" cy="2590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33086"/>
                <a:gridCol w="2358429"/>
                <a:gridCol w="2002715"/>
                <a:gridCol w="2002715"/>
              </a:tblGrid>
              <a:tr h="313628"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Km/h</a:t>
                      </a:r>
                      <a:endParaRPr lang="en-US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m/h</a:t>
                      </a:r>
                      <a:endParaRPr lang="en-US" sz="2800" b="1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m/min</a:t>
                      </a:r>
                      <a:endParaRPr lang="en-US" sz="2800" b="1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m/s</a:t>
                      </a:r>
                      <a:endParaRPr lang="en-US" sz="2800" b="1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CDE5"/>
                    </a:solidFill>
                  </a:tcPr>
                </a:tc>
              </a:tr>
              <a:tr h="313628"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en-US" sz="2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800" b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18,000</a:t>
                      </a:r>
                      <a:endParaRPr kumimoji="0" lang="en-US" sz="28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800" b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300</a:t>
                      </a:r>
                      <a:endParaRPr kumimoji="0" lang="en-US" sz="28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800" b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  <a:endParaRPr kumimoji="0" lang="en-US" sz="28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13628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</a:t>
                      </a:r>
                      <a:endParaRPr lang="en-US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800" b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36,000</a:t>
                      </a:r>
                      <a:endParaRPr kumimoji="0" lang="en-US" sz="28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800" b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600</a:t>
                      </a:r>
                      <a:endParaRPr kumimoji="0" lang="en-US" sz="28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800" b="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</a:t>
                      </a:r>
                      <a:endParaRPr kumimoji="0" lang="en-US" sz="2800" b="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13628"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</a:t>
                      </a:r>
                      <a:endParaRPr lang="en-US" sz="2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800" b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24,000</a:t>
                      </a:r>
                      <a:endParaRPr kumimoji="0" lang="en-US" sz="28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800" b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400</a:t>
                      </a:r>
                      <a:endParaRPr kumimoji="0" lang="en-US" sz="28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800" b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6.67</a:t>
                      </a:r>
                      <a:endParaRPr kumimoji="0" lang="en-US" sz="28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13628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57.6</a:t>
                      </a:r>
                      <a:endParaRPr lang="en-US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800" b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57,600</a:t>
                      </a:r>
                      <a:endParaRPr kumimoji="0" lang="en-US" sz="28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800" b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960</a:t>
                      </a:r>
                      <a:endParaRPr kumimoji="0" lang="en-US" sz="28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800" b="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16</a:t>
                      </a:r>
                      <a:endParaRPr kumimoji="0" lang="en-US" sz="2800" b="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520366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15071" y="28563"/>
            <a:ext cx="7704856" cy="648072"/>
          </a:xfrm>
        </p:spPr>
        <p:txBody>
          <a:bodyPr>
            <a:noAutofit/>
          </a:bodyPr>
          <a:lstStyle/>
          <a:p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11 –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Strengthen</a:t>
            </a:r>
            <a:endParaRPr lang="en-GB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ound Same Side Corner Rectangle 20">
            <a:hlinkClick r:id="rId3" action="ppaction://hlinkpres?slideindex=1&amp;slidetitle="/>
          </p:cNvPr>
          <p:cNvSpPr/>
          <p:nvPr/>
        </p:nvSpPr>
        <p:spPr>
          <a:xfrm>
            <a:off x="6945306" y="679485"/>
            <a:ext cx="723038" cy="357190"/>
          </a:xfrm>
          <a:prstGeom prst="round2SameRect">
            <a:avLst/>
          </a:prstGeom>
          <a:gradFill>
            <a:gsLst>
              <a:gs pos="0">
                <a:srgbClr val="002060"/>
              </a:gs>
              <a:gs pos="63000">
                <a:srgbClr val="0070C0"/>
              </a:gs>
              <a:gs pos="100000">
                <a:schemeClr val="accent5">
                  <a:lumMod val="20000"/>
                  <a:lumOff val="80000"/>
                </a:schemeClr>
              </a:gs>
            </a:gsLst>
          </a:gradFill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400" b="1" dirty="0" smtClean="0">
                <a:latin typeface="Calibri" panose="020F0502020204030204" pitchFamily="34" charset="0"/>
              </a:rPr>
              <a:t>Page 671</a:t>
            </a:r>
            <a:endParaRPr lang="en-GB" sz="1400" b="1" dirty="0">
              <a:latin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31095" y="1180691"/>
            <a:ext cx="8568952" cy="56400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300"/>
              </a:spcAft>
              <a:buClr>
                <a:srgbClr val="C00000"/>
              </a:buClr>
              <a:tabLst>
                <a:tab pos="4175125" algn="l"/>
                <a:tab pos="5943600" algn="l"/>
              </a:tabLst>
            </a:pPr>
            <a:r>
              <a:rPr lang="en-US" sz="29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Ratio </a:t>
            </a:r>
            <a:r>
              <a:rPr lang="en-US" sz="29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proportion</a:t>
            </a:r>
          </a:p>
          <a:p>
            <a:pPr marL="620713" indent="-620713">
              <a:spcAft>
                <a:spcPts val="300"/>
              </a:spcAft>
              <a:buClr>
                <a:srgbClr val="C00000"/>
              </a:buClr>
              <a:buFont typeface="+mj-lt"/>
              <a:buAutoNum type="arabicPeriod"/>
              <a:tabLst>
                <a:tab pos="4175125" algn="l"/>
                <a:tab pos="5943600" algn="l"/>
              </a:tabLst>
            </a:pPr>
            <a:r>
              <a:rPr lang="en-US" sz="2900" i="1" dirty="0" smtClean="0"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lang="en-US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 = 24, </a:t>
            </a:r>
            <a:r>
              <a:rPr lang="en-US" sz="2900" i="1" dirty="0" smtClean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 = 22.5, </a:t>
            </a:r>
            <a:r>
              <a:rPr lang="en-US" sz="2900" i="1" dirty="0" smtClean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 = 30, </a:t>
            </a:r>
            <a:r>
              <a:rPr lang="en-US" sz="2900" i="1" dirty="0" smtClean="0"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lang="en-US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 = 18</a:t>
            </a:r>
            <a:endParaRPr lang="en-US" sz="2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0713" indent="-620713">
              <a:spcAft>
                <a:spcPts val="300"/>
              </a:spcAft>
              <a:buClr>
                <a:srgbClr val="C00000"/>
              </a:buClr>
              <a:buFont typeface="+mj-lt"/>
              <a:buAutoNum type="arabicPeriod"/>
              <a:tabLst>
                <a:tab pos="4175125" algn="l"/>
                <a:tab pos="5943600" algn="l"/>
              </a:tabLst>
            </a:pPr>
            <a:r>
              <a:rPr lang="en-US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200 </a:t>
            </a:r>
            <a:r>
              <a:rPr lang="en-US" sz="2900" dirty="0">
                <a:latin typeface="Arial" panose="020B0604020202020204" pitchFamily="34" charset="0"/>
                <a:cs typeface="Arial" panose="020B0604020202020204" pitchFamily="34" charset="0"/>
              </a:rPr>
              <a:t>seconds</a:t>
            </a:r>
          </a:p>
          <a:p>
            <a:pPr marL="620713" indent="-620713">
              <a:spcAft>
                <a:spcPts val="300"/>
              </a:spcAft>
              <a:buClr>
                <a:srgbClr val="C00000"/>
              </a:buClr>
              <a:buFont typeface="+mj-lt"/>
              <a:buAutoNum type="arabicPeriod"/>
              <a:tabLst>
                <a:tab pos="4175125" algn="l"/>
                <a:tab pos="5943600" algn="l"/>
              </a:tabLst>
            </a:pPr>
            <a:r>
              <a:rPr lang="en-US" sz="29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</a:t>
            </a:r>
            <a:r>
              <a:rPr lang="en-US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dirty="0">
                <a:latin typeface="Arial" panose="020B0604020202020204" pitchFamily="34" charset="0"/>
                <a:cs typeface="Arial" panose="020B0604020202020204" pitchFamily="34" charset="0"/>
              </a:rPr>
              <a:t>Table of values</a:t>
            </a:r>
            <a:r>
              <a:rPr lang="en-US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br>
              <a:rPr lang="en-US" sz="29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9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9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Graph plotted from the table of vales; points joined with a straight line through the origin.</a:t>
            </a:r>
            <a:br>
              <a:rPr lang="en-US" sz="29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9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</a:t>
            </a:r>
            <a:r>
              <a:rPr lang="en-US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i="1" dirty="0" smtClean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 = 1.25</a:t>
            </a:r>
            <a:r>
              <a:rPr lang="en-US" sz="2900" i="1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</a:p>
          <a:p>
            <a:pPr marL="620713" indent="-620713">
              <a:spcAft>
                <a:spcPts val="300"/>
              </a:spcAft>
              <a:buClr>
                <a:srgbClr val="C00000"/>
              </a:buClr>
              <a:buFont typeface="+mj-lt"/>
              <a:buAutoNum type="arabicPeriod"/>
              <a:tabLst>
                <a:tab pos="4175125" algn="l"/>
                <a:tab pos="5943600" algn="l"/>
              </a:tabLst>
            </a:pPr>
            <a:r>
              <a:rPr lang="en-US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64N</a:t>
            </a:r>
          </a:p>
          <a:p>
            <a:pPr marL="620713" indent="-620713">
              <a:spcAft>
                <a:spcPts val="300"/>
              </a:spcAft>
              <a:buClr>
                <a:srgbClr val="C00000"/>
              </a:buClr>
              <a:buFont typeface="+mj-lt"/>
              <a:buAutoNum type="arabicPeriod"/>
              <a:tabLst>
                <a:tab pos="4175125" algn="l"/>
                <a:tab pos="5943600" algn="l"/>
              </a:tabLst>
            </a:pPr>
            <a:r>
              <a:rPr lang="en-US" sz="2900" i="1" dirty="0" smtClean="0"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lang="en-US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 = 6, </a:t>
            </a:r>
            <a:r>
              <a:rPr lang="en-US" sz="2900" i="1" dirty="0" smtClean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 = 3, </a:t>
            </a:r>
            <a:r>
              <a:rPr lang="en-US" sz="2900" i="1" dirty="0" smtClean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 = 4, </a:t>
            </a:r>
            <a:r>
              <a:rPr lang="en-US" sz="2900" i="1" dirty="0" smtClean="0"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lang="en-US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 = 4</a:t>
            </a:r>
            <a:endParaRPr lang="en-US" sz="2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008285"/>
              </p:ext>
            </p:extLst>
          </p:nvPr>
        </p:nvGraphicFramePr>
        <p:xfrm>
          <a:off x="848008" y="3184768"/>
          <a:ext cx="7900456" cy="1036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16224"/>
                <a:gridCol w="1872208"/>
                <a:gridCol w="1368152"/>
                <a:gridCol w="1296144"/>
                <a:gridCol w="1347728"/>
              </a:tblGrid>
              <a:tr h="50405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n-US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</a:t>
                      </a:r>
                      <a:endParaRPr lang="en-US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</a:t>
                      </a:r>
                      <a:endParaRPr lang="en-US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en-US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8816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</a:t>
                      </a:r>
                      <a:endParaRPr lang="en-US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n-US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en-US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</a:t>
                      </a:r>
                      <a:endParaRPr lang="en-US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</a:t>
                      </a:r>
                      <a:endParaRPr lang="en-US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6865272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15071" y="28563"/>
            <a:ext cx="7704856" cy="648072"/>
          </a:xfrm>
        </p:spPr>
        <p:txBody>
          <a:bodyPr>
            <a:noAutofit/>
          </a:bodyPr>
          <a:lstStyle/>
          <a:p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11 –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Extend</a:t>
            </a:r>
            <a:endParaRPr lang="en-GB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ound Same Side Corner Rectangle 20">
            <a:hlinkClick r:id="rId3" action="ppaction://hlinkpres?slideindex=1&amp;slidetitle="/>
          </p:cNvPr>
          <p:cNvSpPr/>
          <p:nvPr/>
        </p:nvSpPr>
        <p:spPr>
          <a:xfrm>
            <a:off x="6945306" y="679485"/>
            <a:ext cx="723038" cy="357190"/>
          </a:xfrm>
          <a:prstGeom prst="round2SameRect">
            <a:avLst/>
          </a:prstGeom>
          <a:gradFill>
            <a:gsLst>
              <a:gs pos="0">
                <a:srgbClr val="002060"/>
              </a:gs>
              <a:gs pos="63000">
                <a:srgbClr val="0070C0"/>
              </a:gs>
              <a:gs pos="100000">
                <a:schemeClr val="accent5">
                  <a:lumMod val="20000"/>
                  <a:lumOff val="80000"/>
                </a:schemeClr>
              </a:gs>
            </a:gsLst>
          </a:gradFill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400" b="1" dirty="0" smtClean="0">
                <a:latin typeface="Calibri" panose="020F0502020204030204" pitchFamily="34" charset="0"/>
              </a:rPr>
              <a:t>Page 671</a:t>
            </a:r>
            <a:endParaRPr lang="en-GB" sz="1400" b="1" dirty="0">
              <a:latin typeface="Calibri" panose="020F05020202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231095" y="1180691"/>
                <a:ext cx="8568952" cy="54807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spcAft>
                    <a:spcPts val="300"/>
                  </a:spcAft>
                  <a:buClr>
                    <a:srgbClr val="C00000"/>
                  </a:buClr>
                  <a:tabLst>
                    <a:tab pos="3709988" algn="l"/>
                    <a:tab pos="6348413" algn="l"/>
                  </a:tabLst>
                </a:pPr>
                <a:r>
                  <a:rPr lang="en-US" sz="29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Ratio </a:t>
                </a:r>
                <a:r>
                  <a:rPr lang="en-US" sz="29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and proportion</a:t>
                </a:r>
              </a:p>
              <a:p>
                <a:pPr marL="620713" indent="-620713">
                  <a:spcAft>
                    <a:spcPts val="300"/>
                  </a:spcAft>
                  <a:buClr>
                    <a:srgbClr val="C00000"/>
                  </a:buClr>
                  <a:buFont typeface="+mj-lt"/>
                  <a:buAutoNum type="arabicPeriod"/>
                  <a:tabLst>
                    <a:tab pos="3709988" algn="l"/>
                    <a:tab pos="6348413" algn="l"/>
                  </a:tabLst>
                </a:pPr>
                <a:r>
                  <a:rPr lang="en-US" sz="2900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a.</a:t>
                </a:r>
                <a:r>
                  <a:rPr lang="en-US" sz="29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T</a:t>
                </a:r>
                <a:r>
                  <a:rPr lang="en-US" sz="2900" dirty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29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25x	</a:t>
                </a:r>
                <a:r>
                  <a:rPr lang="en-US" sz="2900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b.</a:t>
                </a:r>
                <a:r>
                  <a:rPr lang="en-US" sz="29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475N	</a:t>
                </a:r>
                <a:r>
                  <a:rPr lang="en-US" sz="2900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c.</a:t>
                </a:r>
                <a:r>
                  <a:rPr lang="en-US" sz="29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24cm</a:t>
                </a:r>
                <a:endParaRPr lang="en-US" sz="29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620713" indent="-620713">
                  <a:spcAft>
                    <a:spcPts val="300"/>
                  </a:spcAft>
                  <a:buClr>
                    <a:srgbClr val="C00000"/>
                  </a:buClr>
                  <a:buFont typeface="+mj-lt"/>
                  <a:buAutoNum type="arabicPeriod"/>
                  <a:tabLst>
                    <a:tab pos="3709988" algn="l"/>
                    <a:tab pos="6348413" algn="l"/>
                  </a:tabLst>
                </a:pPr>
                <a:r>
                  <a:rPr lang="en-US" sz="29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1100N</a:t>
                </a:r>
                <a:endParaRPr lang="en-US" sz="29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620713" indent="-620713">
                  <a:spcAft>
                    <a:spcPts val="300"/>
                  </a:spcAft>
                  <a:buClr>
                    <a:srgbClr val="C00000"/>
                  </a:buClr>
                  <a:buFont typeface="+mj-lt"/>
                  <a:buAutoNum type="arabicPeriod"/>
                  <a:tabLst>
                    <a:tab pos="3709988" algn="l"/>
                    <a:tab pos="6348413" algn="l"/>
                  </a:tabLst>
                </a:pPr>
                <a:r>
                  <a:rPr lang="en-US" sz="2900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a.</a:t>
                </a:r>
                <a:r>
                  <a:rPr lang="en-US" sz="29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900" dirty="0">
                    <a:latin typeface="Arial" panose="020B0604020202020204" pitchFamily="34" charset="0"/>
                    <a:cs typeface="Arial" panose="020B0604020202020204" pitchFamily="34" charset="0"/>
                  </a:rPr>
                  <a:t>162 </a:t>
                </a:r>
                <a:r>
                  <a:rPr lang="en-US" sz="29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km/h	</a:t>
                </a:r>
                <a:r>
                  <a:rPr lang="en-US" sz="2900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b.</a:t>
                </a:r>
                <a:r>
                  <a:rPr lang="en-US" sz="29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16m/s</a:t>
                </a:r>
                <a:r>
                  <a:rPr lang="en-US" sz="2900" baseline="30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en-US" sz="29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en-US" sz="2900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c.</a:t>
                </a:r>
                <a:r>
                  <a:rPr lang="en-US" sz="29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10m/s</a:t>
                </a:r>
                <a:r>
                  <a:rPr lang="en-US" sz="2900" baseline="30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br>
                  <a:rPr lang="en-US" sz="2900" baseline="30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sz="2900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d.</a:t>
                </a:r>
                <a:r>
                  <a:rPr lang="en-US" sz="29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a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32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v</m:t>
                        </m:r>
                      </m:num>
                      <m:den>
                        <m:r>
                          <a:rPr lang="en-US" sz="32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20</m:t>
                        </m:r>
                      </m:den>
                    </m:f>
                  </m:oMath>
                </a14:m>
                <a:r>
                  <a:rPr lang="en-US" sz="29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m/s</a:t>
                </a:r>
                <a:r>
                  <a:rPr lang="en-US" sz="2900" baseline="30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endParaRPr lang="en-US" sz="2900" baseline="30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620713" indent="-620713">
                  <a:spcAft>
                    <a:spcPts val="300"/>
                  </a:spcAft>
                  <a:buClr>
                    <a:srgbClr val="C00000"/>
                  </a:buClr>
                  <a:buFont typeface="+mj-lt"/>
                  <a:buAutoNum type="arabicPeriod"/>
                  <a:tabLst>
                    <a:tab pos="3709988" algn="l"/>
                    <a:tab pos="6348413" algn="l"/>
                  </a:tabLst>
                </a:pPr>
                <a:r>
                  <a:rPr lang="en-US" sz="29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n</a:t>
                </a:r>
                <a:r>
                  <a:rPr lang="en-US" sz="29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4</a:t>
                </a:r>
              </a:p>
              <a:p>
                <a:pPr marL="620713" indent="-620713">
                  <a:spcAft>
                    <a:spcPts val="300"/>
                  </a:spcAft>
                  <a:buClr>
                    <a:srgbClr val="C00000"/>
                  </a:buClr>
                  <a:buFont typeface="+mj-lt"/>
                  <a:buAutoNum type="arabicPeriod"/>
                  <a:tabLst>
                    <a:tab pos="3709988" algn="l"/>
                    <a:tab pos="6348413" algn="l"/>
                  </a:tabLst>
                </a:pPr>
                <a:r>
                  <a:rPr lang="en-US" sz="2900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a.</a:t>
                </a:r>
                <a:r>
                  <a:rPr lang="en-US" sz="29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0.91</a:t>
                </a:r>
                <a:r>
                  <a:rPr lang="en-US" sz="29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x</a:t>
                </a:r>
                <a:r>
                  <a:rPr lang="en-US" sz="29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	</a:t>
                </a:r>
                <a:r>
                  <a:rPr lang="en-US" sz="2900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b.</a:t>
                </a:r>
                <a:r>
                  <a:rPr lang="en-US" sz="29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8 years</a:t>
                </a:r>
                <a:endParaRPr lang="en-US" sz="29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620713" indent="-620713">
                  <a:spcAft>
                    <a:spcPts val="300"/>
                  </a:spcAft>
                  <a:buClr>
                    <a:srgbClr val="C00000"/>
                  </a:buClr>
                  <a:buFont typeface="+mj-lt"/>
                  <a:buAutoNum type="arabicPeriod"/>
                  <a:tabLst>
                    <a:tab pos="3709988" algn="l"/>
                    <a:tab pos="6348413" algn="l"/>
                  </a:tabLst>
                </a:pPr>
                <a:r>
                  <a:rPr lang="en-US" sz="29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£10,787.82</a:t>
                </a:r>
                <a:endParaRPr lang="en-US" sz="29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620713" indent="-620713">
                  <a:spcAft>
                    <a:spcPts val="300"/>
                  </a:spcAft>
                  <a:buClr>
                    <a:srgbClr val="C00000"/>
                  </a:buClr>
                  <a:buFont typeface="+mj-lt"/>
                  <a:buAutoNum type="arabicPeriod"/>
                  <a:tabLst>
                    <a:tab pos="3709988" algn="l"/>
                    <a:tab pos="6348413" algn="l"/>
                  </a:tabLst>
                </a:pPr>
                <a:r>
                  <a:rPr lang="en-US" sz="29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1.025 </a:t>
                </a:r>
                <a:r>
                  <a:rPr lang="en-US" sz="2900" dirty="0">
                    <a:latin typeface="Arial" panose="020B0604020202020204" pitchFamily="34" charset="0"/>
                    <a:cs typeface="Arial" panose="020B0604020202020204" pitchFamily="34" charset="0"/>
                  </a:rPr>
                  <a:t>x 1.015 = 1.040375 is equivalent to just </a:t>
                </a:r>
                <a:r>
                  <a:rPr lang="en-US" sz="29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over </a:t>
                </a:r>
                <a:r>
                  <a:rPr lang="en-US" sz="2900" dirty="0">
                    <a:latin typeface="Arial" panose="020B0604020202020204" pitchFamily="34" charset="0"/>
                    <a:cs typeface="Arial" panose="020B0604020202020204" pitchFamily="34" charset="0"/>
                  </a:rPr>
                  <a:t>2 years, so 2.5% then 1.5% is preferable to 3.5%.</a:t>
                </a: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1095" y="1180691"/>
                <a:ext cx="8568952" cy="5480731"/>
              </a:xfrm>
              <a:prstGeom prst="rect">
                <a:avLst/>
              </a:prstGeom>
              <a:blipFill rotWithShape="0">
                <a:blip r:embed="rId4"/>
                <a:stretch>
                  <a:fillRect l="-1565" t="-1112" b="-23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64246900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11 -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Prior knowledge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check</a:t>
            </a:r>
            <a:endParaRPr lang="en-GB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ound Same Side Corner Rectangle 20">
            <a:hlinkClick r:id="rId3" action="ppaction://hlinkpres?slideindex=1&amp;slidetitle="/>
          </p:cNvPr>
          <p:cNvSpPr/>
          <p:nvPr/>
        </p:nvSpPr>
        <p:spPr>
          <a:xfrm>
            <a:off x="6945306" y="695546"/>
            <a:ext cx="723038" cy="357190"/>
          </a:xfrm>
          <a:prstGeom prst="round2SameRect">
            <a:avLst/>
          </a:prstGeom>
          <a:gradFill>
            <a:gsLst>
              <a:gs pos="0">
                <a:srgbClr val="002060"/>
              </a:gs>
              <a:gs pos="63000">
                <a:srgbClr val="0070C0"/>
              </a:gs>
              <a:gs pos="100000">
                <a:schemeClr val="accent5">
                  <a:lumMod val="20000"/>
                  <a:lumOff val="80000"/>
                </a:schemeClr>
              </a:gs>
            </a:gsLst>
          </a:gradFill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400" b="1" dirty="0" smtClean="0">
                <a:latin typeface="Calibri" panose="020F0502020204030204" pitchFamily="34" charset="0"/>
              </a:rPr>
              <a:t>Page 670</a:t>
            </a:r>
            <a:endParaRPr lang="en-GB" sz="1400" b="1" dirty="0">
              <a:latin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1520" y="1196752"/>
            <a:ext cx="8568952" cy="54091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95338" indent="-795338">
              <a:spcAft>
                <a:spcPts val="300"/>
              </a:spcAft>
              <a:buClr>
                <a:srgbClr val="C00000"/>
              </a:buClr>
              <a:buFont typeface="+mj-lt"/>
              <a:buAutoNum type="arabicPeriod" startAt="8"/>
              <a:tabLst>
                <a:tab pos="1201738" algn="l"/>
                <a:tab pos="3436938" algn="l"/>
                <a:tab pos="5994400" algn="l"/>
              </a:tabLst>
            </a:pPr>
            <a:r>
              <a:rPr lang="en-US" sz="37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</a:t>
            </a:r>
            <a:r>
              <a:rPr lang="en-US" sz="3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700" dirty="0">
                <a:latin typeface="Arial" panose="020B0604020202020204" pitchFamily="34" charset="0"/>
                <a:cs typeface="Arial" panose="020B0604020202020204" pitchFamily="34" charset="0"/>
              </a:rPr>
              <a:t>1.8m </a:t>
            </a:r>
            <a:r>
              <a:rPr lang="en-US" sz="37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7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</a:t>
            </a:r>
            <a:r>
              <a:rPr lang="en-US" sz="3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700" dirty="0">
                <a:latin typeface="Arial" panose="020B0604020202020204" pitchFamily="34" charset="0"/>
                <a:cs typeface="Arial" panose="020B0604020202020204" pitchFamily="34" charset="0"/>
              </a:rPr>
              <a:t>280m </a:t>
            </a:r>
            <a:r>
              <a:rPr lang="en-US" sz="37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7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c.</a:t>
            </a:r>
            <a:r>
              <a:rPr lang="en-US" sz="3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700" dirty="0">
                <a:latin typeface="Arial" panose="020B0604020202020204" pitchFamily="34" charset="0"/>
                <a:cs typeface="Arial" panose="020B0604020202020204" pitchFamily="34" charset="0"/>
              </a:rPr>
              <a:t>54.6km</a:t>
            </a:r>
          </a:p>
          <a:p>
            <a:pPr marL="795338" indent="-795338">
              <a:spcAft>
                <a:spcPts val="300"/>
              </a:spcAft>
              <a:buClr>
                <a:srgbClr val="C00000"/>
              </a:buClr>
              <a:buFont typeface="+mj-lt"/>
              <a:buAutoNum type="arabicPeriod" startAt="8"/>
              <a:tabLst>
                <a:tab pos="1201738" algn="l"/>
                <a:tab pos="3436938" algn="l"/>
                <a:tab pos="5994400" algn="l"/>
              </a:tabLst>
            </a:pPr>
            <a:r>
              <a:rPr lang="en-US" sz="37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</a:t>
            </a:r>
            <a:r>
              <a:rPr lang="en-US" sz="3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700" dirty="0">
                <a:latin typeface="Arial" panose="020B0604020202020204" pitchFamily="34" charset="0"/>
                <a:cs typeface="Arial" panose="020B0604020202020204" pitchFamily="34" charset="0"/>
              </a:rPr>
              <a:t>48 inches </a:t>
            </a:r>
            <a:r>
              <a:rPr lang="en-US" sz="37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7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</a:t>
            </a:r>
            <a:r>
              <a:rPr lang="en-US" sz="3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700" dirty="0">
                <a:latin typeface="Arial" panose="020B0604020202020204" pitchFamily="34" charset="0"/>
                <a:cs typeface="Arial" panose="020B0604020202020204" pitchFamily="34" charset="0"/>
              </a:rPr>
              <a:t>15 feet </a:t>
            </a:r>
            <a:r>
              <a:rPr lang="en-US" sz="37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br>
              <a:rPr lang="en-US" sz="37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7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c.</a:t>
            </a:r>
            <a:r>
              <a:rPr lang="en-US" sz="3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700" dirty="0">
                <a:latin typeface="Arial" panose="020B0604020202020204" pitchFamily="34" charset="0"/>
                <a:cs typeface="Arial" panose="020B0604020202020204" pitchFamily="34" charset="0"/>
              </a:rPr>
              <a:t>4 feet 10 inches</a:t>
            </a:r>
          </a:p>
          <a:p>
            <a:pPr marL="795338" indent="-795338">
              <a:spcAft>
                <a:spcPts val="300"/>
              </a:spcAft>
              <a:buClr>
                <a:srgbClr val="C00000"/>
              </a:buClr>
              <a:buFont typeface="+mj-lt"/>
              <a:buAutoNum type="arabicPeriod" startAt="8"/>
              <a:tabLst>
                <a:tab pos="1201738" algn="l"/>
                <a:tab pos="3436938" algn="l"/>
                <a:tab pos="5994400" algn="l"/>
              </a:tabLst>
            </a:pPr>
            <a:r>
              <a:rPr lang="en-US" sz="37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</a:t>
            </a:r>
            <a:r>
              <a:rPr lang="en-US" sz="3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700" dirty="0">
                <a:latin typeface="Arial" panose="020B0604020202020204" pitchFamily="34" charset="0"/>
                <a:cs typeface="Arial" panose="020B0604020202020204" pitchFamily="34" charset="0"/>
              </a:rPr>
              <a:t>80 fluid ounces </a:t>
            </a:r>
            <a:r>
              <a:rPr lang="en-US" sz="37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7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</a:t>
            </a:r>
            <a:r>
              <a:rPr lang="en-US" sz="3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700" dirty="0">
                <a:latin typeface="Arial" panose="020B0604020202020204" pitchFamily="34" charset="0"/>
                <a:cs typeface="Arial" panose="020B0604020202020204" pitchFamily="34" charset="0"/>
              </a:rPr>
              <a:t>40 </a:t>
            </a:r>
            <a:r>
              <a:rPr lang="en-US" sz="3700" dirty="0" smtClean="0">
                <a:latin typeface="Arial" panose="020B0604020202020204" pitchFamily="34" charset="0"/>
                <a:cs typeface="Arial" panose="020B0604020202020204" pitchFamily="34" charset="0"/>
              </a:rPr>
              <a:t>pints</a:t>
            </a:r>
            <a:br>
              <a:rPr lang="en-US" sz="37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7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c.</a:t>
            </a:r>
            <a:r>
              <a:rPr lang="en-US" sz="3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700" dirty="0">
                <a:latin typeface="Arial" panose="020B0604020202020204" pitchFamily="34" charset="0"/>
                <a:cs typeface="Arial" panose="020B0604020202020204" pitchFamily="34" charset="0"/>
              </a:rPr>
              <a:t>2 gallons 4 pints</a:t>
            </a:r>
          </a:p>
          <a:p>
            <a:pPr marL="795338" indent="-795338">
              <a:spcAft>
                <a:spcPts val="300"/>
              </a:spcAft>
              <a:buClr>
                <a:srgbClr val="C00000"/>
              </a:buClr>
              <a:buFont typeface="+mj-lt"/>
              <a:buAutoNum type="arabicPeriod" startAt="8"/>
              <a:tabLst>
                <a:tab pos="1201738" algn="l"/>
                <a:tab pos="3995738" algn="l"/>
                <a:tab pos="5994400" algn="l"/>
              </a:tabLst>
            </a:pPr>
            <a:r>
              <a:rPr lang="en-US" sz="37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37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3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700" dirty="0">
                <a:latin typeface="Arial" panose="020B0604020202020204" pitchFamily="34" charset="0"/>
                <a:cs typeface="Arial" panose="020B0604020202020204" pitchFamily="34" charset="0"/>
              </a:rPr>
              <a:t>64km </a:t>
            </a:r>
            <a:r>
              <a:rPr lang="en-US" sz="37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7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</a:t>
            </a:r>
            <a:r>
              <a:rPr lang="en-US" sz="3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700" dirty="0">
                <a:latin typeface="Arial" panose="020B0604020202020204" pitchFamily="34" charset="0"/>
                <a:cs typeface="Arial" panose="020B0604020202020204" pitchFamily="34" charset="0"/>
              </a:rPr>
              <a:t>30 miles</a:t>
            </a:r>
          </a:p>
          <a:p>
            <a:pPr marL="795338" indent="-795338">
              <a:spcAft>
                <a:spcPts val="300"/>
              </a:spcAft>
              <a:buClr>
                <a:srgbClr val="C00000"/>
              </a:buClr>
              <a:buFont typeface="+mj-lt"/>
              <a:buAutoNum type="arabicPeriod" startAt="8"/>
              <a:tabLst>
                <a:tab pos="1201738" algn="l"/>
                <a:tab pos="3995738" algn="l"/>
                <a:tab pos="5994400" algn="l"/>
              </a:tabLst>
            </a:pPr>
            <a:r>
              <a:rPr lang="en-US" sz="37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</a:t>
            </a:r>
            <a:r>
              <a:rPr lang="en-US" sz="3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700" dirty="0">
                <a:latin typeface="Arial" panose="020B0604020202020204" pitchFamily="34" charset="0"/>
                <a:cs typeface="Arial" panose="020B0604020202020204" pitchFamily="34" charset="0"/>
              </a:rPr>
              <a:t>90 minutes </a:t>
            </a:r>
            <a:r>
              <a:rPr lang="en-US" sz="37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7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</a:t>
            </a:r>
            <a:r>
              <a:rPr lang="en-US" sz="3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700" dirty="0">
                <a:latin typeface="Arial" panose="020B0604020202020204" pitchFamily="34" charset="0"/>
                <a:cs typeface="Arial" panose="020B0604020202020204" pitchFamily="34" charset="0"/>
              </a:rPr>
              <a:t>3000 </a:t>
            </a:r>
            <a:r>
              <a:rPr lang="en-US" sz="3700" dirty="0" smtClean="0">
                <a:latin typeface="Arial" panose="020B0604020202020204" pitchFamily="34" charset="0"/>
                <a:cs typeface="Arial" panose="020B0604020202020204" pitchFamily="34" charset="0"/>
              </a:rPr>
              <a:t>seconds</a:t>
            </a:r>
            <a:br>
              <a:rPr lang="en-US" sz="37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7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c.</a:t>
            </a:r>
            <a:r>
              <a:rPr lang="en-US" sz="3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700" dirty="0">
                <a:latin typeface="Arial" panose="020B0604020202020204" pitchFamily="34" charset="0"/>
                <a:cs typeface="Arial" panose="020B0604020202020204" pitchFamily="34" charset="0"/>
              </a:rPr>
              <a:t>3 hours 45 minutes</a:t>
            </a:r>
          </a:p>
          <a:p>
            <a:pPr marL="795338" indent="-795338">
              <a:spcAft>
                <a:spcPts val="300"/>
              </a:spcAft>
              <a:buClr>
                <a:srgbClr val="C00000"/>
              </a:buClr>
              <a:buFont typeface="+mj-lt"/>
              <a:buAutoNum type="arabicPeriod" startAt="8"/>
              <a:tabLst>
                <a:tab pos="1201738" algn="l"/>
                <a:tab pos="3995738" algn="l"/>
                <a:tab pos="5994400" algn="l"/>
              </a:tabLst>
            </a:pPr>
            <a:r>
              <a:rPr lang="en-US" sz="37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</a:t>
            </a:r>
            <a:r>
              <a:rPr lang="en-US" sz="3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700" dirty="0">
                <a:latin typeface="Arial" panose="020B0604020202020204" pitchFamily="34" charset="0"/>
                <a:cs typeface="Arial" panose="020B0604020202020204" pitchFamily="34" charset="0"/>
              </a:rPr>
              <a:t>$806.50 </a:t>
            </a:r>
            <a:r>
              <a:rPr lang="en-US" sz="37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7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</a:t>
            </a:r>
            <a:r>
              <a:rPr lang="en-US" sz="3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700" dirty="0">
                <a:latin typeface="Arial" panose="020B0604020202020204" pitchFamily="34" charset="0"/>
                <a:cs typeface="Arial" panose="020B0604020202020204" pitchFamily="34" charset="0"/>
              </a:rPr>
              <a:t>£49.60</a:t>
            </a:r>
            <a:endParaRPr lang="pt-BR" sz="37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5969404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15071" y="28563"/>
            <a:ext cx="7704856" cy="648072"/>
          </a:xfrm>
        </p:spPr>
        <p:txBody>
          <a:bodyPr>
            <a:noAutofit/>
          </a:bodyPr>
          <a:lstStyle/>
          <a:p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11 –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Extend</a:t>
            </a:r>
            <a:endParaRPr lang="en-GB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ound Same Side Corner Rectangle 20">
            <a:hlinkClick r:id="rId3" action="ppaction://hlinkpres?slideindex=1&amp;slidetitle="/>
          </p:cNvPr>
          <p:cNvSpPr/>
          <p:nvPr/>
        </p:nvSpPr>
        <p:spPr>
          <a:xfrm>
            <a:off x="6945306" y="679485"/>
            <a:ext cx="723038" cy="357190"/>
          </a:xfrm>
          <a:prstGeom prst="round2SameRect">
            <a:avLst/>
          </a:prstGeom>
          <a:gradFill>
            <a:gsLst>
              <a:gs pos="0">
                <a:srgbClr val="002060"/>
              </a:gs>
              <a:gs pos="63000">
                <a:srgbClr val="0070C0"/>
              </a:gs>
              <a:gs pos="100000">
                <a:schemeClr val="accent5">
                  <a:lumMod val="20000"/>
                  <a:lumOff val="80000"/>
                </a:schemeClr>
              </a:gs>
            </a:gsLst>
          </a:gradFill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400" b="1" dirty="0" smtClean="0">
                <a:latin typeface="Calibri" panose="020F0502020204030204" pitchFamily="34" charset="0"/>
              </a:rPr>
              <a:t>Page 671</a:t>
            </a:r>
            <a:endParaRPr lang="en-GB" sz="1400" b="1" dirty="0">
              <a:latin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31095" y="1180691"/>
            <a:ext cx="8568952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1363" indent="-741363">
              <a:spcAft>
                <a:spcPts val="300"/>
              </a:spcAft>
              <a:buClr>
                <a:srgbClr val="C00000"/>
              </a:buClr>
              <a:buFont typeface="+mj-lt"/>
              <a:buAutoNum type="arabicPeriod" startAt="8"/>
              <a:tabLst>
                <a:tab pos="3709988" algn="l"/>
                <a:tab pos="6348413" algn="l"/>
              </a:tabLst>
            </a:pP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363g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1363" indent="-741363">
              <a:spcAft>
                <a:spcPts val="300"/>
              </a:spcAft>
              <a:buClr>
                <a:srgbClr val="C00000"/>
              </a:buClr>
              <a:buFont typeface="+mj-lt"/>
              <a:buAutoNum type="arabicPeriod" startAt="8"/>
              <a:tabLst>
                <a:tab pos="3709988" algn="l"/>
                <a:tab pos="6348413" algn="l"/>
              </a:tabLst>
            </a:pPr>
            <a:r>
              <a:rPr lang="en-US" sz="4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38238" lvl="1" indent="-517525">
              <a:spcAft>
                <a:spcPts val="300"/>
              </a:spcAft>
              <a:buClr>
                <a:srgbClr val="C00000"/>
              </a:buClr>
              <a:buFont typeface="+mj-lt"/>
              <a:buAutoNum type="alphaLcPeriod" startAt="2"/>
              <a:tabLst>
                <a:tab pos="3709988" algn="l"/>
                <a:tab pos="6348413" algn="l"/>
              </a:tabLst>
            </a:pP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Graph plotted from the table of values; points joined with a line.</a:t>
            </a:r>
          </a:p>
          <a:p>
            <a:pPr marL="1138238" lvl="1" indent="-517525">
              <a:spcAft>
                <a:spcPts val="300"/>
              </a:spcAft>
              <a:buClr>
                <a:srgbClr val="C00000"/>
              </a:buClr>
              <a:buFont typeface="+mj-lt"/>
              <a:buAutoNum type="alphaLcPeriod" startAt="2"/>
              <a:tabLst>
                <a:tab pos="3709988" algn="l"/>
                <a:tab pos="6348413" algn="l"/>
              </a:tabLst>
            </a:pP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3.5 years</a:t>
            </a:r>
          </a:p>
          <a:p>
            <a:pPr marL="741363" indent="-741363">
              <a:spcAft>
                <a:spcPts val="300"/>
              </a:spcAft>
              <a:buClr>
                <a:srgbClr val="C00000"/>
              </a:buClr>
              <a:buFont typeface="+mj-lt"/>
              <a:buAutoNum type="arabicPeriod" startAt="8"/>
              <a:tabLst>
                <a:tab pos="3709988" algn="l"/>
                <a:tab pos="6348413" algn="l"/>
              </a:tabLst>
            </a:pP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9224726"/>
              </p:ext>
            </p:extLst>
          </p:nvPr>
        </p:nvGraphicFramePr>
        <p:xfrm>
          <a:off x="899592" y="2614032"/>
          <a:ext cx="7900456" cy="1463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52586"/>
                <a:gridCol w="1069188"/>
                <a:gridCol w="1168773"/>
                <a:gridCol w="1107259"/>
                <a:gridCol w="1151325"/>
                <a:gridCol w="1151325"/>
              </a:tblGrid>
              <a:tr h="50405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Number of years,</a:t>
                      </a:r>
                      <a:r>
                        <a:rPr lang="en-US" sz="28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i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</a:t>
                      </a:r>
                      <a:endParaRPr lang="en-US" sz="2800" b="1" i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US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8816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Value, </a:t>
                      </a:r>
                      <a:r>
                        <a:rPr lang="en-US" sz="2800" b="1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</a:t>
                      </a:r>
                      <a:endParaRPr lang="en-US" sz="2800" b="1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3000</a:t>
                      </a:r>
                      <a:endParaRPr lang="en-US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3100</a:t>
                      </a:r>
                      <a:endParaRPr lang="en-US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3200</a:t>
                      </a:r>
                      <a:endParaRPr lang="en-US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3300</a:t>
                      </a:r>
                      <a:endParaRPr lang="en-US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3400</a:t>
                      </a:r>
                      <a:endParaRPr lang="en-US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186958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15071" y="28563"/>
            <a:ext cx="7704856" cy="648072"/>
          </a:xfrm>
        </p:spPr>
        <p:txBody>
          <a:bodyPr>
            <a:noAutofit/>
          </a:bodyPr>
          <a:lstStyle/>
          <a:p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11 –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Extend</a:t>
            </a:r>
            <a:endParaRPr lang="en-GB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ound Same Side Corner Rectangle 20">
            <a:hlinkClick r:id="rId3" action="ppaction://hlinkpres?slideindex=1&amp;slidetitle="/>
          </p:cNvPr>
          <p:cNvSpPr/>
          <p:nvPr/>
        </p:nvSpPr>
        <p:spPr>
          <a:xfrm>
            <a:off x="6945306" y="679485"/>
            <a:ext cx="723038" cy="357190"/>
          </a:xfrm>
          <a:prstGeom prst="round2SameRect">
            <a:avLst/>
          </a:prstGeom>
          <a:gradFill>
            <a:gsLst>
              <a:gs pos="0">
                <a:srgbClr val="002060"/>
              </a:gs>
              <a:gs pos="63000">
                <a:srgbClr val="0070C0"/>
              </a:gs>
              <a:gs pos="100000">
                <a:schemeClr val="accent5">
                  <a:lumMod val="20000"/>
                  <a:lumOff val="80000"/>
                </a:schemeClr>
              </a:gs>
            </a:gsLst>
          </a:gradFill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400" b="1" dirty="0" smtClean="0">
                <a:latin typeface="Calibri" panose="020F0502020204030204" pitchFamily="34" charset="0"/>
              </a:rPr>
              <a:t>Page 671</a:t>
            </a:r>
            <a:endParaRPr lang="en-GB" sz="1400" b="1" dirty="0">
              <a:latin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31095" y="1180691"/>
            <a:ext cx="8568952" cy="56246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62013" indent="-862013">
              <a:spcAft>
                <a:spcPts val="300"/>
              </a:spcAft>
              <a:buClr>
                <a:srgbClr val="C00000"/>
              </a:buClr>
              <a:buFont typeface="+mj-lt"/>
              <a:buAutoNum type="arabicPeriod" startAt="11"/>
              <a:tabLst>
                <a:tab pos="3709988" algn="l"/>
                <a:tab pos="6348413" algn="l"/>
              </a:tabLst>
            </a:pPr>
            <a:r>
              <a:rPr lang="en-US" sz="4300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4300" dirty="0">
                <a:latin typeface="Arial" panose="020B0604020202020204" pitchFamily="34" charset="0"/>
                <a:cs typeface="Arial" panose="020B0604020202020204" pitchFamily="34" charset="0"/>
              </a:rPr>
              <a:t>. Sam is correct. Exterior angle x number of sides = constant, so if number of sides is doubled exterior angle is </a:t>
            </a:r>
            <a:r>
              <a:rPr lang="en-US" sz="4300" dirty="0" smtClean="0">
                <a:latin typeface="Arial" panose="020B0604020202020204" pitchFamily="34" charset="0"/>
                <a:cs typeface="Arial" panose="020B0604020202020204" pitchFamily="34" charset="0"/>
              </a:rPr>
              <a:t>halved</a:t>
            </a:r>
          </a:p>
          <a:p>
            <a:pPr marL="1484313" lvl="1" indent="-622300">
              <a:spcAft>
                <a:spcPts val="300"/>
              </a:spcAft>
              <a:buClr>
                <a:srgbClr val="C00000"/>
              </a:buClr>
              <a:buFont typeface="+mj-lt"/>
              <a:buAutoNum type="alphaLcPeriod" startAt="2"/>
              <a:tabLst>
                <a:tab pos="3709988" algn="l"/>
                <a:tab pos="6348413" algn="l"/>
              </a:tabLst>
            </a:pPr>
            <a:r>
              <a:rPr lang="en-US" sz="4300" dirty="0" smtClean="0">
                <a:latin typeface="Arial" panose="020B0604020202020204" pitchFamily="34" charset="0"/>
                <a:cs typeface="Arial" panose="020B0604020202020204" pitchFamily="34" charset="0"/>
              </a:rPr>
              <a:t>180</a:t>
            </a:r>
          </a:p>
          <a:p>
            <a:pPr marL="862013" indent="-862013">
              <a:spcAft>
                <a:spcPts val="300"/>
              </a:spcAft>
              <a:buClr>
                <a:srgbClr val="C00000"/>
              </a:buClr>
              <a:buFont typeface="+mj-lt"/>
              <a:buAutoNum type="arabicPeriod" startAt="11"/>
              <a:tabLst>
                <a:tab pos="3709988" algn="l"/>
                <a:tab pos="6348413" algn="l"/>
              </a:tabLst>
            </a:pPr>
            <a:r>
              <a:rPr lang="en-US" sz="4300" dirty="0" smtClean="0">
                <a:latin typeface="Arial" panose="020B0604020202020204" pitchFamily="34" charset="0"/>
                <a:cs typeface="Arial" panose="020B0604020202020204" pitchFamily="34" charset="0"/>
              </a:rPr>
              <a:t>148</a:t>
            </a:r>
          </a:p>
          <a:p>
            <a:pPr marL="862013" indent="-862013">
              <a:spcAft>
                <a:spcPts val="300"/>
              </a:spcAft>
              <a:buClr>
                <a:srgbClr val="C00000"/>
              </a:buClr>
              <a:buFont typeface="+mj-lt"/>
              <a:buAutoNum type="arabicPeriod" startAt="11"/>
              <a:tabLst>
                <a:tab pos="3709988" algn="l"/>
                <a:tab pos="6348413" algn="l"/>
              </a:tabLst>
            </a:pPr>
            <a:r>
              <a:rPr lang="en-US" sz="4300" dirty="0" smtClean="0">
                <a:latin typeface="Arial" panose="020B0604020202020204" pitchFamily="34" charset="0"/>
                <a:cs typeface="Arial" panose="020B0604020202020204" pitchFamily="34" charset="0"/>
              </a:rPr>
              <a:t>1 hour 45 minutes</a:t>
            </a:r>
            <a:endParaRPr lang="en-US" sz="4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9450266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15071" y="28563"/>
            <a:ext cx="7704856" cy="648072"/>
          </a:xfrm>
        </p:spPr>
        <p:txBody>
          <a:bodyPr>
            <a:noAutofit/>
          </a:bodyPr>
          <a:lstStyle/>
          <a:p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11 –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Unit Test</a:t>
            </a:r>
            <a:endParaRPr lang="en-GB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ound Same Side Corner Rectangle 20">
            <a:hlinkClick r:id="rId3" action="ppaction://hlinkpres?slideindex=1&amp;slidetitle="/>
          </p:cNvPr>
          <p:cNvSpPr/>
          <p:nvPr/>
        </p:nvSpPr>
        <p:spPr>
          <a:xfrm>
            <a:off x="6945306" y="679485"/>
            <a:ext cx="723038" cy="357190"/>
          </a:xfrm>
          <a:prstGeom prst="round2SameRect">
            <a:avLst/>
          </a:prstGeom>
          <a:gradFill>
            <a:gsLst>
              <a:gs pos="0">
                <a:srgbClr val="002060"/>
              </a:gs>
              <a:gs pos="63000">
                <a:srgbClr val="0070C0"/>
              </a:gs>
              <a:gs pos="100000">
                <a:schemeClr val="accent5">
                  <a:lumMod val="20000"/>
                  <a:lumOff val="80000"/>
                </a:schemeClr>
              </a:gs>
            </a:gsLst>
          </a:gradFill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400" b="1" dirty="0" smtClean="0">
                <a:latin typeface="Calibri" panose="020F0502020204030204" pitchFamily="34" charset="0"/>
              </a:rPr>
              <a:t>Page 671</a:t>
            </a:r>
            <a:endParaRPr lang="en-GB" sz="1400" b="1" dirty="0">
              <a:latin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31095" y="1180691"/>
            <a:ext cx="8568952" cy="54245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300"/>
              </a:spcAft>
              <a:buClr>
                <a:srgbClr val="C00000"/>
              </a:buClr>
              <a:tabLst>
                <a:tab pos="3709988" algn="l"/>
                <a:tab pos="6348413" algn="l"/>
              </a:tabLst>
            </a:pPr>
            <a:r>
              <a:rPr lang="en-US" sz="43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Sample </a:t>
            </a:r>
            <a:r>
              <a:rPr lang="en-US" sz="43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student answers</a:t>
            </a:r>
          </a:p>
          <a:p>
            <a:pPr>
              <a:spcAft>
                <a:spcPts val="300"/>
              </a:spcAft>
              <a:buClr>
                <a:srgbClr val="C00000"/>
              </a:buClr>
              <a:tabLst>
                <a:tab pos="3709988" algn="l"/>
                <a:tab pos="6348413" algn="l"/>
              </a:tabLst>
            </a:pPr>
            <a:r>
              <a:rPr lang="en-US" sz="4300" dirty="0">
                <a:latin typeface="Arial" panose="020B0604020202020204" pitchFamily="34" charset="0"/>
                <a:cs typeface="Arial" panose="020B0604020202020204" pitchFamily="34" charset="0"/>
              </a:rPr>
              <a:t>Student B gives the better answer as they have written a sentence at the end answering the question. It is also easier to follow Student B's working as they have labelled their working </a:t>
            </a:r>
            <a:r>
              <a:rPr lang="en-US" sz="4300" dirty="0" smtClean="0">
                <a:latin typeface="Arial" panose="020B0604020202020204" pitchFamily="34" charset="0"/>
                <a:cs typeface="Arial" panose="020B0604020202020204" pitchFamily="34" charset="0"/>
              </a:rPr>
              <a:t>as 'International </a:t>
            </a:r>
            <a:r>
              <a:rPr lang="en-US" sz="4300" dirty="0">
                <a:latin typeface="Arial" panose="020B0604020202020204" pitchFamily="34" charset="0"/>
                <a:cs typeface="Arial" panose="020B0604020202020204" pitchFamily="34" charset="0"/>
              </a:rPr>
              <a:t>Bank’ and 'Friendly Bank'.</a:t>
            </a:r>
          </a:p>
        </p:txBody>
      </p:sp>
    </p:spTree>
    <p:extLst>
      <p:ext uri="{BB962C8B-B14F-4D97-AF65-F5344CB8AC3E}">
        <p14:creationId xmlns:p14="http://schemas.microsoft.com/office/powerpoint/2010/main" val="3840404654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11 -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Prior knowledge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check</a:t>
            </a:r>
            <a:endParaRPr lang="en-GB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ound Same Side Corner Rectangle 20">
            <a:hlinkClick r:id="rId3" action="ppaction://hlinkpres?slideindex=1&amp;slidetitle="/>
          </p:cNvPr>
          <p:cNvSpPr/>
          <p:nvPr/>
        </p:nvSpPr>
        <p:spPr>
          <a:xfrm>
            <a:off x="6945306" y="695546"/>
            <a:ext cx="723038" cy="357190"/>
          </a:xfrm>
          <a:prstGeom prst="round2SameRect">
            <a:avLst/>
          </a:prstGeom>
          <a:gradFill>
            <a:gsLst>
              <a:gs pos="0">
                <a:srgbClr val="002060"/>
              </a:gs>
              <a:gs pos="63000">
                <a:srgbClr val="0070C0"/>
              </a:gs>
              <a:gs pos="100000">
                <a:schemeClr val="accent5">
                  <a:lumMod val="20000"/>
                  <a:lumOff val="80000"/>
                </a:schemeClr>
              </a:gs>
            </a:gsLst>
          </a:gradFill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400" b="1" dirty="0" smtClean="0">
                <a:latin typeface="Calibri" panose="020F0502020204030204" pitchFamily="34" charset="0"/>
              </a:rPr>
              <a:t>Page 670</a:t>
            </a:r>
            <a:endParaRPr lang="en-GB" sz="1400" b="1" dirty="0">
              <a:latin typeface="Calibri" panose="020F05020202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251520" y="1196752"/>
                <a:ext cx="8568952" cy="546431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914400" indent="-914400">
                  <a:spcAft>
                    <a:spcPts val="300"/>
                  </a:spcAft>
                  <a:buClr>
                    <a:srgbClr val="C00000"/>
                  </a:buClr>
                  <a:buFont typeface="+mj-lt"/>
                  <a:buAutoNum type="arabicPeriod" startAt="14"/>
                  <a:tabLst>
                    <a:tab pos="1201738" algn="l"/>
                    <a:tab pos="3436938" algn="l"/>
                    <a:tab pos="5994400" algn="l"/>
                  </a:tabLst>
                </a:pPr>
                <a:r>
                  <a:rPr lang="pt-BR" sz="39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1cm </a:t>
                </a:r>
                <a:r>
                  <a:rPr lang="pt-BR" sz="3900" dirty="0">
                    <a:latin typeface="Arial" panose="020B0604020202020204" pitchFamily="34" charset="0"/>
                    <a:cs typeface="Arial" panose="020B0604020202020204" pitchFamily="34" charset="0"/>
                  </a:rPr>
                  <a:t>= 10 mm; </a:t>
                </a:r>
                <a:r>
                  <a:rPr lang="pt-BR" sz="39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1m </a:t>
                </a:r>
                <a:r>
                  <a:rPr lang="pt-BR" sz="3900" dirty="0">
                    <a:latin typeface="Arial" panose="020B0604020202020204" pitchFamily="34" charset="0"/>
                    <a:cs typeface="Arial" panose="020B0604020202020204" pitchFamily="34" charset="0"/>
                  </a:rPr>
                  <a:t>= 100cm </a:t>
                </a:r>
                <a:r>
                  <a:rPr lang="pt-BR" sz="39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/>
                </a:r>
                <a:br>
                  <a:rPr lang="pt-BR" sz="39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pt-BR" sz="39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1cm</a:t>
                </a:r>
                <a:r>
                  <a:rPr lang="pt-BR" sz="3900" baseline="30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pt-BR" sz="39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pt-BR" sz="3900" dirty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pt-BR" sz="39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100mm</a:t>
                </a:r>
                <a:r>
                  <a:rPr lang="pt-BR" sz="3900" baseline="30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pt-BR" sz="39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; </a:t>
                </a:r>
                <a:br>
                  <a:rPr lang="pt-BR" sz="39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pt-BR" sz="39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1m</a:t>
                </a:r>
                <a:r>
                  <a:rPr lang="pt-BR" sz="3900" baseline="30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pt-BR" sz="39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pt-BR" sz="3900" dirty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pt-BR" sz="39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10,000cm</a:t>
                </a:r>
                <a:r>
                  <a:rPr lang="pt-BR" sz="3900" baseline="30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pt-BR" sz="3900" dirty="0">
                    <a:latin typeface="Arial" panose="020B0604020202020204" pitchFamily="34" charset="0"/>
                    <a:cs typeface="Arial" panose="020B0604020202020204" pitchFamily="34" charset="0"/>
                  </a:rPr>
                  <a:t/>
                </a:r>
                <a:br>
                  <a:rPr lang="pt-BR" sz="3900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pt-BR" sz="39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1cm</a:t>
                </a:r>
                <a:r>
                  <a:rPr lang="pt-BR" sz="3900" baseline="30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3</a:t>
                </a:r>
                <a:r>
                  <a:rPr lang="pt-BR" sz="39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pt-BR" sz="3900" dirty="0">
                    <a:latin typeface="Arial" panose="020B0604020202020204" pitchFamily="34" charset="0"/>
                    <a:cs typeface="Arial" panose="020B0604020202020204" pitchFamily="34" charset="0"/>
                  </a:rPr>
                  <a:t>1000 </a:t>
                </a:r>
                <a:r>
                  <a:rPr lang="pt-BR" sz="39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mm</a:t>
                </a:r>
                <a:r>
                  <a:rPr lang="pt-BR" sz="3900" baseline="30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3</a:t>
                </a:r>
                <a:r>
                  <a:rPr lang="pt-BR" sz="39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; </a:t>
                </a:r>
                <a:br>
                  <a:rPr lang="pt-BR" sz="39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pt-BR" sz="39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1m</a:t>
                </a:r>
                <a:r>
                  <a:rPr lang="pt-BR" sz="3900" baseline="30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3</a:t>
                </a:r>
                <a:r>
                  <a:rPr lang="pt-BR" sz="39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1,000,000 cm</a:t>
                </a:r>
                <a:r>
                  <a:rPr lang="pt-BR" sz="3900" baseline="30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3</a:t>
                </a:r>
                <a:endParaRPr lang="pt-BR" sz="3900" baseline="30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914400" indent="-914400">
                  <a:spcAft>
                    <a:spcPts val="300"/>
                  </a:spcAft>
                  <a:buClr>
                    <a:srgbClr val="C00000"/>
                  </a:buClr>
                  <a:buFont typeface="+mj-lt"/>
                  <a:buAutoNum type="arabicPeriod" startAt="14"/>
                  <a:tabLst>
                    <a:tab pos="1201738" algn="l"/>
                    <a:tab pos="3436938" algn="l"/>
                    <a:tab pos="5994400" algn="l"/>
                  </a:tabLst>
                </a:pPr>
                <a:r>
                  <a:rPr lang="pt-BR" sz="3900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a.</a:t>
                </a:r>
                <a:r>
                  <a:rPr lang="pt-BR" sz="39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pt-BR" sz="39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t</a:t>
                </a:r>
                <a:r>
                  <a:rPr lang="pt-BR" sz="3900" dirty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9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39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v</m:t>
                        </m:r>
                        <m:r>
                          <a:rPr lang="en-US" sz="39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+ </m:t>
                        </m:r>
                        <m:r>
                          <m:rPr>
                            <m:sty m:val="p"/>
                          </m:rPr>
                          <a:rPr lang="en-US" sz="39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u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39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a</m:t>
                        </m:r>
                      </m:den>
                    </m:f>
                  </m:oMath>
                </a14:m>
                <a:r>
                  <a:rPr lang="pt-BR" sz="39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pt-BR" sz="3900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b.</a:t>
                </a:r>
                <a:r>
                  <a:rPr lang="pt-BR" sz="39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pt-BR" sz="39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M</a:t>
                </a:r>
                <a:r>
                  <a:rPr lang="pt-BR" sz="3900" dirty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pt-BR" sz="39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DV</a:t>
                </a:r>
                <a:r>
                  <a:rPr lang="pt-BR" sz="39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pt-BR" sz="39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br>
                  <a:rPr lang="pt-BR" sz="39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pt-BR" sz="3900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c.</a:t>
                </a:r>
                <a:r>
                  <a:rPr lang="pt-BR" sz="39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pt-BR" sz="39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pt-BR" sz="3900" dirty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9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39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F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39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P</m:t>
                        </m:r>
                      </m:den>
                    </m:f>
                  </m:oMath>
                </a14:m>
                <a:endParaRPr lang="pt-BR" sz="39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914400" indent="-914400">
                  <a:spcAft>
                    <a:spcPts val="300"/>
                  </a:spcAft>
                  <a:buClr>
                    <a:srgbClr val="C00000"/>
                  </a:buClr>
                  <a:buFont typeface="+mj-lt"/>
                  <a:buAutoNum type="arabicPeriod" startAt="14"/>
                  <a:tabLst>
                    <a:tab pos="1201738" algn="l"/>
                    <a:tab pos="3436938" algn="l"/>
                    <a:tab pos="5994400" algn="l"/>
                  </a:tabLst>
                </a:pPr>
                <a:r>
                  <a:rPr lang="pt-BR" sz="3900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a.</a:t>
                </a:r>
                <a:r>
                  <a:rPr lang="pt-BR" sz="39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pt-BR" sz="3900" dirty="0">
                    <a:latin typeface="Arial" panose="020B0604020202020204" pitchFamily="34" charset="0"/>
                    <a:cs typeface="Arial" panose="020B0604020202020204" pitchFamily="34" charset="0"/>
                  </a:rPr>
                  <a:t>50 </a:t>
                </a:r>
                <a:r>
                  <a:rPr lang="pt-BR" sz="39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pt-BR" sz="3900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b.</a:t>
                </a:r>
                <a:r>
                  <a:rPr lang="pt-BR" sz="39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pt-BR" sz="3900" dirty="0">
                    <a:latin typeface="Arial" panose="020B0604020202020204" pitchFamily="34" charset="0"/>
                    <a:cs typeface="Arial" panose="020B0604020202020204" pitchFamily="34" charset="0"/>
                  </a:rPr>
                  <a:t>104</a:t>
                </a:r>
                <a:endParaRPr lang="pt-BR" sz="39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1196752"/>
                <a:ext cx="8568952" cy="5464316"/>
              </a:xfrm>
              <a:prstGeom prst="rect">
                <a:avLst/>
              </a:prstGeom>
              <a:blipFill rotWithShape="0">
                <a:blip r:embed="rId4"/>
                <a:stretch>
                  <a:fillRect l="-2134" t="-1895" b="-35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09356077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11.1 –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Growth and Decay</a:t>
            </a:r>
            <a:endParaRPr lang="en-GB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ound Same Side Corner Rectangle 20">
            <a:hlinkClick r:id="rId3" action="ppaction://hlinkpres?slideindex=1&amp;slidetitle="/>
          </p:cNvPr>
          <p:cNvSpPr/>
          <p:nvPr/>
        </p:nvSpPr>
        <p:spPr>
          <a:xfrm>
            <a:off x="6945306" y="695546"/>
            <a:ext cx="723038" cy="357190"/>
          </a:xfrm>
          <a:prstGeom prst="round2SameRect">
            <a:avLst/>
          </a:prstGeom>
          <a:gradFill>
            <a:gsLst>
              <a:gs pos="0">
                <a:srgbClr val="002060"/>
              </a:gs>
              <a:gs pos="63000">
                <a:srgbClr val="0070C0"/>
              </a:gs>
              <a:gs pos="100000">
                <a:schemeClr val="accent5">
                  <a:lumMod val="20000"/>
                  <a:lumOff val="80000"/>
                </a:schemeClr>
              </a:gs>
            </a:gsLst>
          </a:gradFill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400" b="1" dirty="0" smtClean="0">
                <a:latin typeface="Calibri" panose="020F0502020204030204" pitchFamily="34" charset="0"/>
              </a:rPr>
              <a:t>Page 670</a:t>
            </a:r>
            <a:endParaRPr lang="en-GB" sz="1400" b="1" dirty="0">
              <a:latin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1520" y="1196752"/>
            <a:ext cx="8568952" cy="53707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27063" indent="-627063">
              <a:spcAft>
                <a:spcPts val="300"/>
              </a:spcAft>
              <a:buClr>
                <a:srgbClr val="C00000"/>
              </a:buClr>
              <a:buFont typeface="+mj-lt"/>
              <a:buAutoNum type="arabicPeriod"/>
              <a:tabLst>
                <a:tab pos="1201738" algn="l"/>
                <a:tab pos="3436938" algn="l"/>
                <a:tab pos="5994400" algn="l"/>
              </a:tabLst>
            </a:pPr>
            <a:r>
              <a:rPr lang="pt-BR" sz="37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</a:t>
            </a:r>
            <a:r>
              <a:rPr lang="pt-BR" sz="3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700" dirty="0" smtClean="0">
                <a:latin typeface="Arial" panose="020B0604020202020204" pitchFamily="34" charset="0"/>
                <a:cs typeface="Arial" panose="020B0604020202020204" pitchFamily="34" charset="0"/>
              </a:rPr>
              <a:t>1.3 	</a:t>
            </a:r>
            <a:r>
              <a:rPr lang="en-US" sz="37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</a:t>
            </a:r>
            <a:r>
              <a:rPr lang="en-US" sz="3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700" dirty="0">
                <a:latin typeface="Arial" panose="020B0604020202020204" pitchFamily="34" charset="0"/>
                <a:cs typeface="Arial" panose="020B0604020202020204" pitchFamily="34" charset="0"/>
              </a:rPr>
              <a:t>0.86 </a:t>
            </a:r>
            <a:r>
              <a:rPr lang="en-US" sz="37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7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c.</a:t>
            </a:r>
            <a:r>
              <a:rPr lang="en-US" sz="3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700" dirty="0">
                <a:latin typeface="Arial" panose="020B0604020202020204" pitchFamily="34" charset="0"/>
                <a:cs typeface="Arial" panose="020B0604020202020204" pitchFamily="34" charset="0"/>
              </a:rPr>
              <a:t>1.072 </a:t>
            </a:r>
            <a:r>
              <a:rPr lang="en-US" sz="37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7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7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d.</a:t>
            </a:r>
            <a:r>
              <a:rPr lang="en-US" sz="3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700" dirty="0">
                <a:latin typeface="Arial" panose="020B0604020202020204" pitchFamily="34" charset="0"/>
                <a:cs typeface="Arial" panose="020B0604020202020204" pitchFamily="34" charset="0"/>
              </a:rPr>
              <a:t>0.975</a:t>
            </a:r>
          </a:p>
          <a:p>
            <a:pPr marL="627063" indent="-627063">
              <a:spcAft>
                <a:spcPts val="300"/>
              </a:spcAft>
              <a:buClr>
                <a:srgbClr val="C00000"/>
              </a:buClr>
              <a:buFont typeface="+mj-lt"/>
              <a:buAutoNum type="arabicPeriod"/>
              <a:tabLst>
                <a:tab pos="1201738" algn="l"/>
                <a:tab pos="3436938" algn="l"/>
                <a:tab pos="5994400" algn="l"/>
              </a:tabLst>
            </a:pPr>
            <a:r>
              <a:rPr lang="en-US" sz="37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</a:t>
            </a:r>
            <a:r>
              <a:rPr lang="en-US" sz="3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700" dirty="0">
                <a:latin typeface="Arial" panose="020B0604020202020204" pitchFamily="34" charset="0"/>
                <a:cs typeface="Arial" panose="020B0604020202020204" pitchFamily="34" charset="0"/>
              </a:rPr>
              <a:t>0.65 </a:t>
            </a:r>
            <a:r>
              <a:rPr lang="en-US" sz="37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7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</a:t>
            </a:r>
            <a:r>
              <a:rPr lang="en-US" sz="3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700" dirty="0">
                <a:latin typeface="Arial" panose="020B0604020202020204" pitchFamily="34" charset="0"/>
                <a:cs typeface="Arial" panose="020B0604020202020204" pitchFamily="34" charset="0"/>
              </a:rPr>
              <a:t>£4225 </a:t>
            </a:r>
            <a:r>
              <a:rPr lang="en-US" sz="37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7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c.</a:t>
            </a:r>
            <a:r>
              <a:rPr lang="en-US" sz="3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700" dirty="0">
                <a:latin typeface="Arial" panose="020B0604020202020204" pitchFamily="34" charset="0"/>
                <a:cs typeface="Arial" panose="020B0604020202020204" pitchFamily="34" charset="0"/>
              </a:rPr>
              <a:t>0.85 </a:t>
            </a:r>
            <a:r>
              <a:rPr lang="en-US" sz="37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7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7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d.</a:t>
            </a:r>
            <a:r>
              <a:rPr lang="en-US" sz="3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700" dirty="0">
                <a:latin typeface="Arial" panose="020B0604020202020204" pitchFamily="34" charset="0"/>
                <a:cs typeface="Arial" panose="020B0604020202020204" pitchFamily="34" charset="0"/>
              </a:rPr>
              <a:t>£</a:t>
            </a:r>
            <a:r>
              <a:rPr lang="en-US" sz="3700" dirty="0" smtClean="0">
                <a:latin typeface="Arial" panose="020B0604020202020204" pitchFamily="34" charset="0"/>
                <a:cs typeface="Arial" panose="020B0604020202020204" pitchFamily="34" charset="0"/>
              </a:rPr>
              <a:t>3591.25	</a:t>
            </a:r>
            <a:r>
              <a:rPr lang="en-US" sz="37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e.</a:t>
            </a:r>
            <a:r>
              <a:rPr lang="en-US" sz="3700" dirty="0" smtClean="0">
                <a:latin typeface="Arial" panose="020B0604020202020204" pitchFamily="34" charset="0"/>
                <a:cs typeface="Arial" panose="020B0604020202020204" pitchFamily="34" charset="0"/>
              </a:rPr>
              <a:t> 0.5525</a:t>
            </a:r>
            <a:endParaRPr lang="en-US" sz="3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7063" indent="-627063">
              <a:spcAft>
                <a:spcPts val="300"/>
              </a:spcAft>
              <a:buClr>
                <a:srgbClr val="C00000"/>
              </a:buClr>
              <a:buFont typeface="+mj-lt"/>
              <a:buAutoNum type="arabicPeriod"/>
              <a:tabLst>
                <a:tab pos="1201738" algn="l"/>
                <a:tab pos="3436938" algn="l"/>
                <a:tab pos="5994400" algn="l"/>
              </a:tabLst>
            </a:pPr>
            <a:r>
              <a:rPr lang="en-US" sz="37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</a:t>
            </a:r>
            <a:r>
              <a:rPr lang="en-US" sz="3700" dirty="0" smtClean="0">
                <a:latin typeface="Arial" panose="020B0604020202020204" pitchFamily="34" charset="0"/>
                <a:cs typeface="Arial" panose="020B0604020202020204" pitchFamily="34" charset="0"/>
              </a:rPr>
              <a:t> 112</a:t>
            </a:r>
            <a:r>
              <a:rPr lang="en-US" sz="37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3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700" dirty="0">
                <a:latin typeface="Arial" panose="020B0604020202020204" pitchFamily="34" charset="0"/>
                <a:cs typeface="Arial" panose="020B0604020202020204" pitchFamily="34" charset="0"/>
              </a:rPr>
              <a:t>= 1.404 (3 </a:t>
            </a:r>
            <a:r>
              <a:rPr lang="en-US" sz="3700" dirty="0" err="1">
                <a:latin typeface="Arial" panose="020B0604020202020204" pitchFamily="34" charset="0"/>
                <a:cs typeface="Arial" panose="020B0604020202020204" pitchFamily="34" charset="0"/>
              </a:rPr>
              <a:t>d.p.</a:t>
            </a:r>
            <a:r>
              <a:rPr lang="en-US" sz="37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37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7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7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</a:t>
            </a:r>
            <a:r>
              <a:rPr lang="en-US" sz="3700" dirty="0" smtClean="0">
                <a:latin typeface="Arial" panose="020B0604020202020204" pitchFamily="34" charset="0"/>
                <a:cs typeface="Arial" panose="020B0604020202020204" pitchFamily="34" charset="0"/>
              </a:rPr>
              <a:t> 0.85</a:t>
            </a:r>
            <a:r>
              <a:rPr lang="en-US" sz="37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3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700" dirty="0">
                <a:latin typeface="Arial" panose="020B0604020202020204" pitchFamily="34" charset="0"/>
                <a:cs typeface="Arial" panose="020B0604020202020204" pitchFamily="34" charset="0"/>
              </a:rPr>
              <a:t>= 0.522 (3 </a:t>
            </a:r>
            <a:r>
              <a:rPr lang="en-US" sz="3700" dirty="0" err="1">
                <a:latin typeface="Arial" panose="020B0604020202020204" pitchFamily="34" charset="0"/>
                <a:cs typeface="Arial" panose="020B0604020202020204" pitchFamily="34" charset="0"/>
              </a:rPr>
              <a:t>d.p.</a:t>
            </a:r>
            <a:r>
              <a:rPr lang="en-US" sz="37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627063" indent="-627063">
              <a:spcAft>
                <a:spcPts val="300"/>
              </a:spcAft>
              <a:buClr>
                <a:srgbClr val="C00000"/>
              </a:buClr>
              <a:buFont typeface="+mj-lt"/>
              <a:buAutoNum type="arabicPeriod"/>
              <a:tabLst>
                <a:tab pos="1201738" algn="l"/>
                <a:tab pos="3436938" algn="l"/>
                <a:tab pos="5994400" algn="l"/>
              </a:tabLst>
            </a:pPr>
            <a:r>
              <a:rPr lang="en-US" sz="3700" dirty="0" smtClean="0">
                <a:latin typeface="Arial" panose="020B0604020202020204" pitchFamily="34" charset="0"/>
                <a:cs typeface="Arial" panose="020B0604020202020204" pitchFamily="34" charset="0"/>
              </a:rPr>
              <a:t>£36,949.50</a:t>
            </a:r>
            <a:endParaRPr lang="en-US" sz="3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7063" indent="-627063">
              <a:spcAft>
                <a:spcPts val="300"/>
              </a:spcAft>
              <a:buClr>
                <a:srgbClr val="C00000"/>
              </a:buClr>
              <a:buFont typeface="+mj-lt"/>
              <a:buAutoNum type="arabicPeriod"/>
              <a:tabLst>
                <a:tab pos="1201738" algn="l"/>
                <a:tab pos="3436938" algn="l"/>
                <a:tab pos="5994400" algn="l"/>
              </a:tabLst>
            </a:pPr>
            <a:r>
              <a:rPr lang="en-US" sz="3700" dirty="0" smtClean="0">
                <a:latin typeface="Arial" panose="020B0604020202020204" pitchFamily="34" charset="0"/>
                <a:cs typeface="Arial" panose="020B0604020202020204" pitchFamily="34" charset="0"/>
              </a:rPr>
              <a:t>No</a:t>
            </a:r>
            <a:r>
              <a:rPr lang="en-US" sz="3700" dirty="0">
                <a:latin typeface="Arial" panose="020B0604020202020204" pitchFamily="34" charset="0"/>
                <a:cs typeface="Arial" panose="020B0604020202020204" pitchFamily="34" charset="0"/>
              </a:rPr>
              <a:t>; 1.15 x 1.22 = 1.403, which is equivalent to a 40.3</a:t>
            </a:r>
            <a:r>
              <a:rPr lang="en-US" sz="3700" dirty="0" smtClean="0">
                <a:latin typeface="Arial" panose="020B0604020202020204" pitchFamily="34" charset="0"/>
                <a:cs typeface="Arial" panose="020B0604020202020204" pitchFamily="34" charset="0"/>
              </a:rPr>
              <a:t>% increase.</a:t>
            </a:r>
            <a:endParaRPr lang="pt-BR" sz="37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2146142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11.1 –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Growth and Decay</a:t>
            </a:r>
            <a:endParaRPr lang="en-GB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ound Same Side Corner Rectangle 20">
            <a:hlinkClick r:id="rId3" action="ppaction://hlinkpres?slideindex=1&amp;slidetitle="/>
          </p:cNvPr>
          <p:cNvSpPr/>
          <p:nvPr/>
        </p:nvSpPr>
        <p:spPr>
          <a:xfrm>
            <a:off x="6945306" y="695546"/>
            <a:ext cx="723038" cy="357190"/>
          </a:xfrm>
          <a:prstGeom prst="round2SameRect">
            <a:avLst/>
          </a:prstGeom>
          <a:gradFill>
            <a:gsLst>
              <a:gs pos="0">
                <a:srgbClr val="002060"/>
              </a:gs>
              <a:gs pos="63000">
                <a:srgbClr val="0070C0"/>
              </a:gs>
              <a:gs pos="100000">
                <a:schemeClr val="accent5">
                  <a:lumMod val="20000"/>
                  <a:lumOff val="80000"/>
                </a:schemeClr>
              </a:gs>
            </a:gsLst>
          </a:gradFill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400" b="1" dirty="0" smtClean="0">
                <a:latin typeface="Calibri" panose="020F0502020204030204" pitchFamily="34" charset="0"/>
              </a:rPr>
              <a:t>Page 670</a:t>
            </a:r>
            <a:endParaRPr lang="en-GB" sz="1400" b="1" dirty="0">
              <a:latin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1520" y="1196752"/>
            <a:ext cx="8568952" cy="52475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63600" indent="-863600">
              <a:spcAft>
                <a:spcPts val="300"/>
              </a:spcAft>
              <a:buClr>
                <a:srgbClr val="C00000"/>
              </a:buClr>
              <a:buFont typeface="+mj-lt"/>
              <a:buAutoNum type="arabicPeriod" startAt="6"/>
              <a:tabLst>
                <a:tab pos="1201738" algn="l"/>
                <a:tab pos="3657600" algn="l"/>
                <a:tab pos="5994400" algn="l"/>
              </a:tabLst>
            </a:pPr>
            <a:r>
              <a:rPr lang="pt-BR" sz="4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1.0815 	</a:t>
            </a:r>
            <a:r>
              <a:rPr lang="en-US" sz="4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0.68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b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c.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1.0246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63600" indent="-863600">
              <a:spcAft>
                <a:spcPts val="300"/>
              </a:spcAft>
              <a:buClr>
                <a:srgbClr val="C00000"/>
              </a:buClr>
              <a:buFont typeface="+mj-lt"/>
              <a:buAutoNum type="arabicPeriod" startAt="6"/>
              <a:tabLst>
                <a:tab pos="1201738" algn="l"/>
                <a:tab pos="3436938" algn="l"/>
                <a:tab pos="5994400" algn="l"/>
              </a:tabLst>
            </a:pP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£38,024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63600" indent="-863600">
              <a:spcAft>
                <a:spcPts val="300"/>
              </a:spcAft>
              <a:buClr>
                <a:srgbClr val="C00000"/>
              </a:buClr>
              <a:buFont typeface="+mj-lt"/>
              <a:buAutoNum type="arabicPeriod" startAt="6"/>
              <a:tabLst>
                <a:tab pos="1201738" algn="l"/>
                <a:tab pos="3436938" algn="l"/>
                <a:tab pos="5994400" algn="l"/>
              </a:tabLst>
            </a:pP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£5,412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63600" indent="-863600">
              <a:spcAft>
                <a:spcPts val="300"/>
              </a:spcAft>
              <a:buClr>
                <a:srgbClr val="C00000"/>
              </a:buClr>
              <a:buFont typeface="+mj-lt"/>
              <a:buAutoNum type="arabicPeriod" startAt="6"/>
              <a:tabLst>
                <a:tab pos="1201738" algn="l"/>
                <a:tab pos="3436938" algn="l"/>
                <a:tab pos="5994400" algn="l"/>
              </a:tabLst>
            </a:pP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£2,719.62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(to the nearest penny)</a:t>
            </a:r>
          </a:p>
          <a:p>
            <a:pPr marL="863600" indent="-863600">
              <a:spcAft>
                <a:spcPts val="300"/>
              </a:spcAft>
              <a:buClr>
                <a:srgbClr val="C00000"/>
              </a:buClr>
              <a:buFont typeface="+mj-lt"/>
              <a:buAutoNum type="arabicPeriod" startAt="6"/>
              <a:tabLst>
                <a:tab pos="1201738" algn="l"/>
                <a:tab pos="3436938" algn="l"/>
                <a:tab pos="5994400" algn="l"/>
              </a:tabLst>
            </a:pP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£3,792.88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(to the nearest penny)</a:t>
            </a:r>
          </a:p>
          <a:p>
            <a:pPr marL="863600" indent="-863600">
              <a:spcAft>
                <a:spcPts val="300"/>
              </a:spcAft>
              <a:buClr>
                <a:srgbClr val="C00000"/>
              </a:buClr>
              <a:buFont typeface="+mj-lt"/>
              <a:buAutoNum type="arabicPeriod" startAt="6"/>
              <a:tabLst>
                <a:tab pos="1201738" algn="l"/>
                <a:tab pos="3436938" algn="l"/>
                <a:tab pos="5994400" algn="l"/>
              </a:tabLst>
            </a:pP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Students‘ own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answers</a:t>
            </a:r>
          </a:p>
          <a:p>
            <a:pPr marL="863600" indent="-863600">
              <a:spcAft>
                <a:spcPts val="300"/>
              </a:spcAft>
              <a:buClr>
                <a:srgbClr val="C00000"/>
              </a:buClr>
              <a:buFont typeface="+mj-lt"/>
              <a:buAutoNum type="arabicPeriod" startAt="6"/>
              <a:tabLst>
                <a:tab pos="1201738" algn="l"/>
                <a:tab pos="3436938" algn="l"/>
                <a:tab pos="5994400" algn="l"/>
              </a:tabLst>
            </a:pP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£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232.33 (to the nearest penny)</a:t>
            </a:r>
            <a:endParaRPr lang="pt-BR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479266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11.1 –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Growth and Decay</a:t>
            </a:r>
            <a:endParaRPr lang="en-GB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ound Same Side Corner Rectangle 20">
            <a:hlinkClick r:id="rId3" action="ppaction://hlinkpres?slideindex=1&amp;slidetitle="/>
          </p:cNvPr>
          <p:cNvSpPr/>
          <p:nvPr/>
        </p:nvSpPr>
        <p:spPr>
          <a:xfrm>
            <a:off x="6945306" y="695546"/>
            <a:ext cx="723038" cy="357190"/>
          </a:xfrm>
          <a:prstGeom prst="round2SameRect">
            <a:avLst/>
          </a:prstGeom>
          <a:gradFill>
            <a:gsLst>
              <a:gs pos="0">
                <a:srgbClr val="002060"/>
              </a:gs>
              <a:gs pos="63000">
                <a:srgbClr val="0070C0"/>
              </a:gs>
              <a:gs pos="100000">
                <a:schemeClr val="accent5">
                  <a:lumMod val="20000"/>
                  <a:lumOff val="80000"/>
                </a:schemeClr>
              </a:gs>
            </a:gsLst>
          </a:gradFill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400" b="1" dirty="0" smtClean="0">
                <a:latin typeface="Calibri" panose="020F0502020204030204" pitchFamily="34" charset="0"/>
              </a:rPr>
              <a:t>Page 670</a:t>
            </a:r>
            <a:endParaRPr lang="en-GB" sz="1400" b="1" dirty="0">
              <a:latin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1520" y="1196752"/>
            <a:ext cx="8568952" cy="53630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93738" indent="-693738">
              <a:spcAft>
                <a:spcPts val="300"/>
              </a:spcAft>
              <a:buClr>
                <a:srgbClr val="C00000"/>
              </a:buClr>
              <a:buFont typeface="+mj-lt"/>
              <a:buAutoNum type="arabicPeriod" startAt="13"/>
              <a:tabLst>
                <a:tab pos="1201738" algn="l"/>
                <a:tab pos="3657600" algn="l"/>
                <a:tab pos="5994400" algn="l"/>
              </a:tabLst>
            </a:pPr>
            <a:r>
              <a:rPr lang="pt-BR" sz="34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</a:t>
            </a:r>
            <a:r>
              <a:rPr lang="pt-BR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£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209.70 </a:t>
            </a:r>
          </a:p>
          <a:p>
            <a:pPr marL="1150938" lvl="1" indent="-457200">
              <a:spcAft>
                <a:spcPts val="300"/>
              </a:spcAft>
              <a:buClr>
                <a:srgbClr val="C00000"/>
              </a:buClr>
              <a:buFont typeface="+mj-lt"/>
              <a:buAutoNum type="alphaLcPeriod" startAt="2"/>
              <a:tabLst>
                <a:tab pos="3657600" algn="l"/>
                <a:tab pos="5994400" algn="l"/>
              </a:tabLst>
            </a:pPr>
            <a: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cost of her train ticket before the increase was £</a:t>
            </a:r>
            <a: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225 </a:t>
            </a:r>
            <a:r>
              <a:rPr lang="en-US" sz="3400" dirty="0" smtClean="0"/>
              <a:t>÷ </a:t>
            </a:r>
            <a: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1.125 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= £200, so her train ticket has gone up by £25. </a:t>
            </a:r>
            <a: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Her 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pay before the increase was £535.50 </a:t>
            </a:r>
            <a:r>
              <a:rPr lang="en-US" sz="3400" dirty="0"/>
              <a:t>÷ </a:t>
            </a:r>
            <a: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1.05 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= £510, so her pay has gone up by £25.50. </a:t>
            </a:r>
            <a: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Her 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pay increase is greater than the increase in the cost of the train ticket.</a:t>
            </a:r>
            <a:endParaRPr lang="pt-BR" sz="3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7695864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11.1 –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Growth and Decay</a:t>
            </a:r>
            <a:endParaRPr lang="en-GB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ound Same Side Corner Rectangle 20">
            <a:hlinkClick r:id="rId3" action="ppaction://hlinkpres?slideindex=1&amp;slidetitle="/>
          </p:cNvPr>
          <p:cNvSpPr/>
          <p:nvPr/>
        </p:nvSpPr>
        <p:spPr>
          <a:xfrm>
            <a:off x="6945306" y="695546"/>
            <a:ext cx="723038" cy="357190"/>
          </a:xfrm>
          <a:prstGeom prst="round2SameRect">
            <a:avLst/>
          </a:prstGeom>
          <a:gradFill>
            <a:gsLst>
              <a:gs pos="0">
                <a:srgbClr val="002060"/>
              </a:gs>
              <a:gs pos="63000">
                <a:srgbClr val="0070C0"/>
              </a:gs>
              <a:gs pos="100000">
                <a:schemeClr val="accent5">
                  <a:lumMod val="20000"/>
                  <a:lumOff val="80000"/>
                </a:schemeClr>
              </a:gs>
            </a:gsLst>
          </a:gradFill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400" b="1" dirty="0" smtClean="0">
                <a:latin typeface="Calibri" panose="020F0502020204030204" pitchFamily="34" charset="0"/>
              </a:rPr>
              <a:t>Page 670</a:t>
            </a:r>
            <a:endParaRPr lang="en-GB" sz="1400" b="1" dirty="0">
              <a:latin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1520" y="1196752"/>
            <a:ext cx="8568952" cy="54168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84263" indent="-1084263">
              <a:spcAft>
                <a:spcPts val="300"/>
              </a:spcAft>
              <a:buClr>
                <a:srgbClr val="C00000"/>
              </a:buClr>
              <a:buFont typeface="+mj-lt"/>
              <a:buAutoNum type="arabicPeriod" startAt="14"/>
              <a:tabLst>
                <a:tab pos="4351338" algn="l"/>
                <a:tab pos="5994400" algn="l"/>
              </a:tabLst>
            </a:pP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£3,753.67</a:t>
            </a:r>
            <a:endParaRPr lang="en-US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84263" indent="-1084263">
              <a:spcAft>
                <a:spcPts val="300"/>
              </a:spcAft>
              <a:buClr>
                <a:srgbClr val="C00000"/>
              </a:buClr>
              <a:buFont typeface="+mj-lt"/>
              <a:buAutoNum type="arabicPeriod" startAt="14"/>
              <a:tabLst>
                <a:tab pos="4351338" algn="l"/>
                <a:tab pos="5994400" algn="l"/>
              </a:tabLst>
            </a:pP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5 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years</a:t>
            </a:r>
          </a:p>
          <a:p>
            <a:pPr marL="1084263" indent="-1084263">
              <a:spcAft>
                <a:spcPts val="300"/>
              </a:spcAft>
              <a:buClr>
                <a:srgbClr val="C00000"/>
              </a:buClr>
              <a:buFont typeface="+mj-lt"/>
              <a:buAutoNum type="arabicPeriod" startAt="14"/>
              <a:tabLst>
                <a:tab pos="4351338" algn="l"/>
                <a:tab pos="5994400" algn="l"/>
              </a:tabLst>
            </a:pPr>
            <a:r>
              <a:rPr lang="en-US" sz="48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1263.5 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48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21 hours</a:t>
            </a:r>
          </a:p>
          <a:p>
            <a:pPr marL="1084263" indent="-1084263">
              <a:spcAft>
                <a:spcPts val="300"/>
              </a:spcAft>
              <a:buClr>
                <a:srgbClr val="C00000"/>
              </a:buClr>
              <a:buFont typeface="+mj-lt"/>
              <a:buAutoNum type="arabicPeriod" startAt="14"/>
              <a:tabLst>
                <a:tab pos="4351338" algn="l"/>
                <a:tab pos="5994400" algn="l"/>
              </a:tabLst>
            </a:pPr>
            <a:r>
              <a:rPr lang="en-US" sz="48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301</a:t>
            </a:r>
            <a:b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8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The nearest whole number</a:t>
            </a:r>
          </a:p>
          <a:p>
            <a:pPr marL="1084263" indent="-1084263">
              <a:spcAft>
                <a:spcPts val="300"/>
              </a:spcAft>
              <a:buClr>
                <a:srgbClr val="C00000"/>
              </a:buClr>
              <a:buFont typeface="+mj-lt"/>
              <a:buAutoNum type="arabicPeriod" startAt="14"/>
              <a:tabLst>
                <a:tab pos="4351338" algn="l"/>
                <a:tab pos="5994400" algn="l"/>
              </a:tabLst>
            </a:pP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449</a:t>
            </a:r>
            <a:endParaRPr lang="pt-BR" sz="4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9886396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11.2 –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Compound Measures</a:t>
            </a:r>
            <a:endParaRPr lang="en-GB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ound Same Side Corner Rectangle 20">
            <a:hlinkClick r:id="rId3" action="ppaction://hlinkpres?slideindex=1&amp;slidetitle="/>
          </p:cNvPr>
          <p:cNvSpPr/>
          <p:nvPr/>
        </p:nvSpPr>
        <p:spPr>
          <a:xfrm>
            <a:off x="6945306" y="695546"/>
            <a:ext cx="723038" cy="357190"/>
          </a:xfrm>
          <a:prstGeom prst="round2SameRect">
            <a:avLst/>
          </a:prstGeom>
          <a:gradFill>
            <a:gsLst>
              <a:gs pos="0">
                <a:srgbClr val="002060"/>
              </a:gs>
              <a:gs pos="63000">
                <a:srgbClr val="0070C0"/>
              </a:gs>
              <a:gs pos="100000">
                <a:schemeClr val="accent5">
                  <a:lumMod val="20000"/>
                  <a:lumOff val="80000"/>
                </a:schemeClr>
              </a:gs>
            </a:gsLst>
          </a:gradFill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400" b="1" dirty="0" smtClean="0">
                <a:latin typeface="Calibri" panose="020F0502020204030204" pitchFamily="34" charset="0"/>
              </a:rPr>
              <a:t>Page 670</a:t>
            </a:r>
            <a:endParaRPr lang="en-GB" sz="1400" b="1" dirty="0">
              <a:latin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1520" y="1196752"/>
            <a:ext cx="8568952" cy="55476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27063" indent="-627063">
              <a:spcAft>
                <a:spcPts val="300"/>
              </a:spcAft>
              <a:buClr>
                <a:srgbClr val="C00000"/>
              </a:buClr>
              <a:buFont typeface="+mj-lt"/>
              <a:buAutoNum type="arabicPeriod"/>
              <a:tabLst>
                <a:tab pos="3657600" algn="l"/>
                <a:tab pos="5773738" algn="l"/>
              </a:tabLst>
            </a:pPr>
            <a:r>
              <a:rPr lang="en-US" sz="38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</a:t>
            </a:r>
            <a:r>
              <a:rPr lang="en-US" sz="3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6 	</a:t>
            </a:r>
            <a:r>
              <a:rPr lang="en-US" sz="38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</a:t>
            </a:r>
            <a:r>
              <a:rPr lang="en-US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8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30	</a:t>
            </a:r>
            <a:r>
              <a:rPr lang="en-US" sz="38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c.</a:t>
            </a:r>
            <a:r>
              <a:rPr lang="en-US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 -0.125</a:t>
            </a:r>
            <a:endParaRPr lang="en-US" sz="3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7063" indent="-627063">
              <a:spcAft>
                <a:spcPts val="300"/>
              </a:spcAft>
              <a:buClr>
                <a:srgbClr val="C00000"/>
              </a:buClr>
              <a:buFont typeface="+mj-lt"/>
              <a:buAutoNum type="arabicPeriod"/>
              <a:tabLst>
                <a:tab pos="3657600" algn="l"/>
                <a:tab pos="5773738" algn="l"/>
              </a:tabLst>
            </a:pPr>
            <a:r>
              <a:rPr lang="en-US" sz="38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</a:t>
            </a:r>
            <a:r>
              <a:rPr lang="en-US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800" dirty="0">
                <a:latin typeface="Arial" panose="020B0604020202020204" pitchFamily="34" charset="0"/>
                <a:cs typeface="Arial" panose="020B0604020202020204" pitchFamily="34" charset="0"/>
              </a:rPr>
              <a:t>16km/h </a:t>
            </a:r>
            <a:r>
              <a:rPr lang="en-US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8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</a:t>
            </a:r>
            <a:r>
              <a:rPr lang="en-US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 30km	</a:t>
            </a:r>
            <a:r>
              <a:rPr lang="en-US" sz="38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c.</a:t>
            </a:r>
            <a:r>
              <a:rPr lang="en-US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 3 hours</a:t>
            </a:r>
            <a:endParaRPr lang="en-US" sz="3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7063" indent="-627063">
              <a:spcAft>
                <a:spcPts val="300"/>
              </a:spcAft>
              <a:buClr>
                <a:srgbClr val="C00000"/>
              </a:buClr>
              <a:buFont typeface="+mj-lt"/>
              <a:buAutoNum type="arabicPeriod"/>
              <a:tabLst>
                <a:tab pos="3657600" algn="l"/>
                <a:tab pos="5773738" algn="l"/>
              </a:tabLst>
            </a:pPr>
            <a:r>
              <a:rPr lang="en-US" sz="38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</a:t>
            </a:r>
            <a:r>
              <a:rPr lang="en-US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800" dirty="0">
                <a:latin typeface="Arial" panose="020B0604020202020204" pitchFamily="34" charset="0"/>
                <a:cs typeface="Arial" panose="020B0604020202020204" pitchFamily="34" charset="0"/>
              </a:rPr>
              <a:t>7 hours 30 minutes </a:t>
            </a:r>
            <a:r>
              <a:rPr lang="en-US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8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</a:t>
            </a:r>
            <a:r>
              <a:rPr lang="en-US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 6 hours 12 minutes</a:t>
            </a:r>
          </a:p>
          <a:p>
            <a:pPr marL="627063" indent="-627063">
              <a:spcAft>
                <a:spcPts val="300"/>
              </a:spcAft>
              <a:buClr>
                <a:srgbClr val="C00000"/>
              </a:buClr>
              <a:buFont typeface="+mj-lt"/>
              <a:buAutoNum type="arabicPeriod"/>
              <a:tabLst>
                <a:tab pos="3657600" algn="l"/>
                <a:tab pos="5773738" algn="l"/>
              </a:tabLst>
            </a:pPr>
            <a:r>
              <a:rPr lang="en-US" sz="38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</a:t>
            </a:r>
            <a:r>
              <a:rPr lang="en-US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800" dirty="0">
                <a:latin typeface="Arial" panose="020B0604020202020204" pitchFamily="34" charset="0"/>
                <a:cs typeface="Arial" panose="020B0604020202020204" pitchFamily="34" charset="0"/>
              </a:rPr>
              <a:t>£399.50 </a:t>
            </a:r>
            <a:r>
              <a:rPr lang="en-US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8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</a:t>
            </a:r>
            <a:r>
              <a:rPr lang="en-US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800" dirty="0">
                <a:latin typeface="Arial" panose="020B0604020202020204" pitchFamily="34" charset="0"/>
                <a:cs typeface="Arial" panose="020B0604020202020204" pitchFamily="34" charset="0"/>
              </a:rPr>
              <a:t>3 hours</a:t>
            </a:r>
          </a:p>
          <a:p>
            <a:pPr marL="627063" indent="-627063">
              <a:spcAft>
                <a:spcPts val="300"/>
              </a:spcAft>
              <a:buClr>
                <a:srgbClr val="C00000"/>
              </a:buClr>
              <a:buFont typeface="+mj-lt"/>
              <a:buAutoNum type="arabicPeriod"/>
              <a:tabLst>
                <a:tab pos="3657600" algn="l"/>
                <a:tab pos="5773738" algn="l"/>
              </a:tabLst>
            </a:pPr>
            <a:r>
              <a:rPr lang="en-US" sz="38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 </a:t>
            </a:r>
            <a:r>
              <a:rPr lang="en-US" sz="3800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38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800" dirty="0">
                <a:latin typeface="Arial" panose="020B0604020202020204" pitchFamily="34" charset="0"/>
                <a:cs typeface="Arial" panose="020B0604020202020204" pitchFamily="34" charset="0"/>
              </a:rPr>
              <a:t>1.5 litres </a:t>
            </a:r>
            <a:r>
              <a:rPr lang="en-US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38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ii.</a:t>
            </a:r>
            <a:r>
              <a:rPr lang="en-US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800" dirty="0">
                <a:latin typeface="Arial" panose="020B0604020202020204" pitchFamily="34" charset="0"/>
                <a:cs typeface="Arial" panose="020B0604020202020204" pitchFamily="34" charset="0"/>
              </a:rPr>
              <a:t>3.75 litres </a:t>
            </a:r>
            <a:r>
              <a:rPr lang="en-US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8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</a:t>
            </a:r>
            <a:r>
              <a:rPr lang="en-US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800" dirty="0">
                <a:latin typeface="Arial" panose="020B0604020202020204" pitchFamily="34" charset="0"/>
                <a:cs typeface="Arial" panose="020B0604020202020204" pitchFamily="34" charset="0"/>
              </a:rPr>
              <a:t>40 hours</a:t>
            </a:r>
          </a:p>
          <a:p>
            <a:pPr marL="627063" indent="-627063">
              <a:spcAft>
                <a:spcPts val="300"/>
              </a:spcAft>
              <a:buClr>
                <a:srgbClr val="C00000"/>
              </a:buClr>
              <a:buFont typeface="+mj-lt"/>
              <a:buAutoNum type="arabicPeriod"/>
              <a:tabLst>
                <a:tab pos="3657600" algn="l"/>
                <a:tab pos="5773738" algn="l"/>
              </a:tabLst>
            </a:pPr>
            <a:r>
              <a:rPr lang="en-US" sz="38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</a:t>
            </a:r>
            <a:r>
              <a:rPr lang="en-US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800" dirty="0">
                <a:latin typeface="Arial" panose="020B0604020202020204" pitchFamily="34" charset="0"/>
                <a:cs typeface="Arial" panose="020B0604020202020204" pitchFamily="34" charset="0"/>
              </a:rPr>
              <a:t>16km/litre </a:t>
            </a:r>
            <a:r>
              <a:rPr lang="en-US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8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</a:t>
            </a:r>
            <a:r>
              <a:rPr lang="en-US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800" dirty="0">
                <a:latin typeface="Arial" panose="020B0604020202020204" pitchFamily="34" charset="0"/>
                <a:cs typeface="Arial" panose="020B0604020202020204" pitchFamily="34" charset="0"/>
              </a:rPr>
              <a:t>4.1 litres (1 </a:t>
            </a:r>
            <a:r>
              <a:rPr lang="en-US" sz="3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d.p.</a:t>
            </a:r>
            <a:r>
              <a:rPr lang="en-US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pt-BR" sz="3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457432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7.0&quot;&gt;&lt;object type=&quot;1&quot; unique_id=&quot;10001&quot;&gt;&lt;object type=&quot;2&quot; unique_id=&quot;10045&quot;&gt;&lt;object type=&quot;3&quot; unique_id=&quot;10046&quot;&gt;&lt;property id=&quot;20148&quot; value=&quot;5&quot;/&gt;&lt;property id=&quot;20300&quot; value=&quot;Slide 1 - &amp;quot;Welcome&amp;quot;&quot;/&gt;&lt;property id=&quot;20307&quot; value=&quot;256&quot;/&gt;&lt;/object&gt;&lt;object type=&quot;3&quot; unique_id=&quot;10047&quot;&gt;&lt;property id=&quot;20148&quot; value=&quot;5&quot;/&gt;&lt;property id=&quot;20300&quot; value=&quot;Slide 2 - &amp;quot;Assignment Scenario&amp;quot;&quot;/&gt;&lt;property id=&quot;20307&quot; value=&quot;258&quot;/&gt;&lt;/object&gt;&lt;object type=&quot;3&quot; unique_id=&quot;10048&quot;&gt;&lt;property id=&quot;20148&quot; value=&quot;5&quot;/&gt;&lt;property id=&quot;20300&quot; value=&quot;Slide 3 - &amp;quot;Excel Sales Scenario&amp;quot;&quot;/&gt;&lt;property id=&quot;20307&quot; value=&quot;286&quot;/&gt;&lt;/object&gt;&lt;object type=&quot;3&quot; unique_id=&quot;10049&quot;&gt;&lt;property id=&quot;20148&quot; value=&quot;5&quot;/&gt;&lt;property id=&quot;20300&quot; value=&quot;Slide 4 - &amp;quot;Task 1 – Excel Sales Spreadsheet&amp;quot;&quot;/&gt;&lt;property id=&quot;20307&quot; value=&quot;287&quot;/&gt;&lt;/object&gt;&lt;object type=&quot;3&quot; unique_id=&quot;10050&quot;&gt;&lt;property id=&quot;20148&quot; value=&quot;5&quot;/&gt;&lt;property id=&quot;20300&quot; value=&quot;Slide 5 - &amp;quot;Task 2 – Excel Sales Spreadsheet&amp;quot;&quot;/&gt;&lt;property id=&quot;20307&quot; value=&quot;288&quot;/&gt;&lt;/object&gt;&lt;object type=&quot;3&quot; unique_id=&quot;10051&quot;&gt;&lt;property id=&quot;20148&quot; value=&quot;5&quot;/&gt;&lt;property id=&quot;20300&quot; value=&quot;Slide 6 - &amp;quot;Task 3 – Excel Sales Spreadsheet&amp;quot;&quot;/&gt;&lt;property id=&quot;20307&quot; value=&quot;289&quot;/&gt;&lt;/object&gt;&lt;object type=&quot;3&quot; unique_id=&quot;10052&quot;&gt;&lt;property id=&quot;20148&quot; value=&quot;5&quot;/&gt;&lt;property id=&quot;20300&quot; value=&quot;Slide 7 - &amp;quot;Task 4 – Excel Sales Spreadsheet&amp;quot;&quot;/&gt;&lt;property id=&quot;20307&quot; value=&quot;290&quot;/&gt;&lt;/object&gt;&lt;object type=&quot;3&quot; unique_id=&quot;10053&quot;&gt;&lt;property id=&quot;20148&quot; value=&quot;5&quot;/&gt;&lt;property id=&quot;20300&quot; value=&quot;Slide 8 - &amp;quot;Task 5 – Excel Sales Spreadsheet&amp;quot;&quot;/&gt;&lt;property id=&quot;20307&quot; value=&quot;291&quot;/&gt;&lt;/object&gt;&lt;object type=&quot;3&quot; unique_id=&quot;10054&quot;&gt;&lt;property id=&quot;20148&quot; value=&quot;5&quot;/&gt;&lt;property id=&quot;20300&quot; value=&quot;Slide 9 - &amp;quot;Task 6 – Excel Sales Spreadsheet&amp;quot;&quot;/&gt;&lt;property id=&quot;20307&quot; value=&quot;292&quot;/&gt;&lt;/object&gt;&lt;object type=&quot;3&quot; unique_id=&quot;10055&quot;&gt;&lt;property id=&quot;20148&quot; value=&quot;5&quot;/&gt;&lt;property id=&quot;20300&quot; value=&quot;Slide 10 - &amp;quot;Task 7 – Excel Sales Spreadsheet&amp;quot;&quot;/&gt;&lt;property id=&quot;20307&quot; value=&quot;294&quot;/&gt;&lt;/object&gt;&lt;object type=&quot;3&quot; unique_id=&quot;10056&quot;&gt;&lt;property id=&quot;20148&quot; value=&quot;5&quot;/&gt;&lt;property id=&quot;20300&quot; value=&quot;Slide 11 - &amp;quot;Task 8 – Excel Sales Spreadsheet&amp;quot;&quot;/&gt;&lt;property id=&quot;20307&quot; value=&quot;295&quot;/&gt;&lt;/object&gt;&lt;object type=&quot;3&quot; unique_id=&quot;10057&quot;&gt;&lt;property id=&quot;20148&quot; value=&quot;5&quot;/&gt;&lt;property id=&quot;20300&quot; value=&quot;Slide 12 - &amp;quot;Excel Tutorials – Click to View&amp;quot;&quot;/&gt;&lt;property id=&quot;20307&quot; value=&quot;332&quot;/&gt;&lt;/object&gt;&lt;object type=&quot;3&quot; unique_id=&quot;10058&quot;&gt;&lt;property id=&quot;20148&quot; value=&quot;5&quot;/&gt;&lt;property id=&quot;20300&quot; value=&quot;Slide 13 - &amp;quot;Excel Sales – Assessment (St/Ex/Ad)&amp;quot;&quot;/&gt;&lt;property id=&quot;20307&quot; value=&quot;297&quot;/&gt;&lt;/object&gt;&lt;object type=&quot;3&quot; unique_id=&quot;10059&quot;&gt;&lt;property id=&quot;20148&quot; value=&quot;5&quot;/&gt;&lt;property id=&quot;20300&quot; value=&quot;Slide 14 - &amp;quot;Excel Bookings Scenario&amp;quot;&quot;/&gt;&lt;property id=&quot;20307&quot; value=&quot;299&quot;/&gt;&lt;/object&gt;&lt;object type=&quot;3&quot; unique_id=&quot;10060&quot;&gt;&lt;property id=&quot;20148&quot; value=&quot;5&quot;/&gt;&lt;property id=&quot;20300&quot; value=&quot;Slide 15 - &amp;quot;Task 1 – Excel Bookings Spreadsheet&amp;quot;&quot;/&gt;&lt;property id=&quot;20307&quot; value=&quot;300&quot;/&gt;&lt;/object&gt;&lt;object type=&quot;3&quot; unique_id=&quot;10061&quot;&gt;&lt;property id=&quot;20148&quot; value=&quot;5&quot;/&gt;&lt;property id=&quot;20300&quot; value=&quot;Slide 16 - &amp;quot;Task 2 – Excel Bookings Spreadsheet&amp;quot;&quot;/&gt;&lt;property id=&quot;20307&quot; value=&quot;301&quot;/&gt;&lt;/object&gt;&lt;object type=&quot;3&quot; unique_id=&quot;10062&quot;&gt;&lt;property id=&quot;20148&quot; value=&quot;5&quot;/&gt;&lt;property id=&quot;20300&quot; value=&quot;Slide 17 - &amp;quot;Task 3 – Excel Bookings Spreadsheet&amp;quot;&quot;/&gt;&lt;property id=&quot;20307&quot; value=&quot;302&quot;/&gt;&lt;/object&gt;&lt;object type=&quot;3&quot; unique_id=&quot;10063&quot;&gt;&lt;property id=&quot;20148&quot; value=&quot;5&quot;/&gt;&lt;property id=&quot;20300&quot; value=&quot;Slide 18 - &amp;quot;Task 4 – Excel Bookings Spreadsheet&amp;quot;&quot;/&gt;&lt;property id=&quot;20307&quot; value=&quot;309&quot;/&gt;&lt;/object&gt;&lt;object type=&quot;3&quot; unique_id=&quot;10064&quot;&gt;&lt;property id=&quot;20148&quot; value=&quot;5&quot;/&gt;&lt;property id=&quot;20300&quot; value=&quot;Slide 19 - &amp;quot;Task 5 – Excel Bookings Spreadsheet&amp;quot;&quot;/&gt;&lt;property id=&quot;20307&quot; value=&quot;304&quot;/&gt;&lt;/object&gt;&lt;object type=&quot;3&quot; unique_id=&quot;10065&quot;&gt;&lt;property id=&quot;20148&quot; value=&quot;5&quot;/&gt;&lt;property id=&quot;20300&quot; value=&quot;Slide 20 - &amp;quot;Task 6 – Excel Bookings Spreadsheet&amp;quot;&quot;/&gt;&lt;property id=&quot;20307&quot; value=&quot;305&quot;/&gt;&lt;/object&gt;&lt;object type=&quot;3&quot; unique_id=&quot;10066&quot;&gt;&lt;property id=&quot;20148&quot; value=&quot;5&quot;/&gt;&lt;property id=&quot;20300&quot; value=&quot;Slide 21 - &amp;quot;Task 7 – Excel Bookings Spreadsheet&amp;quot;&quot;/&gt;&lt;property id=&quot;20307&quot; value=&quot;306&quot;/&gt;&lt;/object&gt;&lt;object type=&quot;3&quot; unique_id=&quot;10067&quot;&gt;&lt;property id=&quot;20148&quot; value=&quot;5&quot;/&gt;&lt;property id=&quot;20300&quot; value=&quot;Slide 22 - &amp;quot;Task 8 – Excel Bookings Spreadsheet&amp;quot;&quot;/&gt;&lt;property id=&quot;20307&quot; value=&quot;307&quot;/&gt;&lt;/object&gt;&lt;object type=&quot;3&quot; unique_id=&quot;10068&quot;&gt;&lt;property id=&quot;20148&quot; value=&quot;5&quot;/&gt;&lt;property id=&quot;20300&quot; value=&quot;Slide 23 - &amp;quot;Excel Tutorials – Click to View&amp;quot;&quot;/&gt;&lt;property id=&quot;20307&quot; value=&quot;334&quot;/&gt;&lt;/object&gt;&lt;object type=&quot;3&quot; unique_id=&quot;10069&quot;&gt;&lt;property id=&quot;20148&quot; value=&quot;5&quot;/&gt;&lt;property id=&quot;20300&quot; value=&quot;Slide 24 - &amp;quot;Excel Bookings – Assessment (St/Ex/Ad)&amp;quot;&quot;/&gt;&lt;property id=&quot;20307&quot; value=&quot;308&quot;/&gt;&lt;/object&gt;&lt;object type=&quot;3&quot; unique_id=&quot;10070&quot;&gt;&lt;property id=&quot;20148&quot; value=&quot;5&quot;/&gt;&lt;property id=&quot;20300&quot; value=&quot;Slide 25 - &amp;quot;Graphics Scenario&amp;quot;&quot;/&gt;&lt;property id=&quot;20307&quot; value=&quot;310&quot;/&gt;&lt;/object&gt;&lt;object type=&quot;3&quot; unique_id=&quot;10071&quot;&gt;&lt;property id=&quot;20148&quot; value=&quot;5&quot;/&gt;&lt;property id=&quot;20300&quot; value=&quot;Slide 26 - &amp;quot;Task 1 – Bitmap Montage&amp;quot;&quot;/&gt;&lt;property id=&quot;20307&quot; value=&quot;311&quot;/&gt;&lt;/object&gt;&lt;object type=&quot;3&quot; unique_id=&quot;10072&quot;&gt;&lt;property id=&quot;20148&quot; value=&quot;5&quot;/&gt;&lt;property id=&quot;20300&quot; value=&quot;Slide 27 - &amp;quot;Task 2 – Bitmap Montage&amp;quot;&quot;/&gt;&lt;property id=&quot;20307&quot; value=&quot;312&quot;/&gt;&lt;/object&gt;&lt;object type=&quot;3&quot; unique_id=&quot;10073&quot;&gt;&lt;property id=&quot;20148&quot; value=&quot;5&quot;/&gt;&lt;property id=&quot;20300&quot; value=&quot;Slide 28 - &amp;quot;Task 3 – Bitmap Montage&amp;quot;&quot;/&gt;&lt;property id=&quot;20307&quot; value=&quot;313&quot;/&gt;&lt;/object&gt;&lt;object type=&quot;3&quot; unique_id=&quot;10074&quot;&gt;&lt;property id=&quot;20148&quot; value=&quot;5&quot;/&gt;&lt;property id=&quot;20300&quot; value=&quot;Slide 29 - &amp;quot;Task 4 – Bitmap Montage&amp;quot;&quot;/&gt;&lt;property id=&quot;20307&quot; value=&quot;314&quot;/&gt;&lt;/object&gt;&lt;object type=&quot;3&quot; unique_id=&quot;10075&quot;&gt;&lt;property id=&quot;20148&quot; value=&quot;5&quot;/&gt;&lt;property id=&quot;20300&quot; value=&quot;Slide 30 - &amp;quot;Task 5 – Vector Map&amp;quot;&quot;/&gt;&lt;property id=&quot;20307&quot; value=&quot;315&quot;/&gt;&lt;/object&gt;&lt;object type=&quot;3&quot; unique_id=&quot;10076&quot;&gt;&lt;property id=&quot;20148&quot; value=&quot;5&quot;/&gt;&lt;property id=&quot;20300&quot; value=&quot;Slide 31 - &amp;quot;Task 6 – Vector Map&amp;quot;&quot;/&gt;&lt;property id=&quot;20307&quot; value=&quot;316&quot;/&gt;&lt;/object&gt;&lt;object type=&quot;3&quot; unique_id=&quot;10077&quot;&gt;&lt;property id=&quot;20148&quot; value=&quot;5&quot;/&gt;&lt;property id=&quot;20300&quot; value=&quot;Slide 32 - &amp;quot;Task 7 – Vector Map&amp;quot;&quot;/&gt;&lt;property id=&quot;20307&quot; value=&quot;317&quot;/&gt;&lt;/object&gt;&lt;object type=&quot;3&quot; unique_id=&quot;10078&quot;&gt;&lt;property id=&quot;20148&quot; value=&quot;5&quot;/&gt;&lt;property id=&quot;20300&quot; value=&quot;Slide 33 - &amp;quot;Task 8 – Graphics&amp;quot;&quot;/&gt;&lt;property id=&quot;20307&quot; value=&quot;318&quot;/&gt;&lt;/object&gt;&lt;object type=&quot;3&quot; unique_id=&quot;10079&quot;&gt;&lt;property id=&quot;20148&quot; value=&quot;5&quot;/&gt;&lt;property id=&quot;20300&quot; value=&quot;Slide 34 - &amp;quot;Task 9 – Graphics&amp;quot;&quot;/&gt;&lt;property id=&quot;20307&quot; value=&quot;321&quot;/&gt;&lt;/object&gt;&lt;object type=&quot;3&quot; unique_id=&quot;10080&quot;&gt;&lt;property id=&quot;20148&quot; value=&quot;5&quot;/&gt;&lt;property id=&quot;20300&quot; value=&quot;Slide 35 - &amp;quot;Graphics – Assessment (St/Ex/Ad)&amp;quot;&quot;/&gt;&lt;property id=&quot;20307&quot; value=&quot;319&quot;/&gt;&lt;/object&gt;&lt;object type=&quot;3&quot; unique_id=&quot;10081&quot;&gt;&lt;property id=&quot;20148&quot; value=&quot;5&quot;/&gt;&lt;property id=&quot;20300&quot; value=&quot;Slide 36 - &amp;quot;E-Safety Scenario&amp;quot;&quot;/&gt;&lt;property id=&quot;20307&quot; value=&quot;322&quot;/&gt;&lt;/object&gt;&lt;object type=&quot;3&quot; unique_id=&quot;10082&quot;&gt;&lt;property id=&quot;20148&quot; value=&quot;5&quot;/&gt;&lt;property id=&quot;20300&quot; value=&quot;Slide 37 - &amp;quot;Task 1 – E-Safety&amp;quot;&quot;/&gt;&lt;property id=&quot;20307&quot; value=&quot;323&quot;/&gt;&lt;/object&gt;&lt;object type=&quot;3&quot; unique_id=&quot;10083&quot;&gt;&lt;property id=&quot;20148&quot; value=&quot;5&quot;/&gt;&lt;property id=&quot;20300&quot; value=&quot;Slide 38 - &amp;quot;Task 2 – E-Safety&amp;quot;&quot;/&gt;&lt;property id=&quot;20307&quot; value=&quot;324&quot;/&gt;&lt;/object&gt;&lt;object type=&quot;3&quot; unique_id=&quot;10084&quot;&gt;&lt;property id=&quot;20148&quot; value=&quot;5&quot;/&gt;&lt;property id=&quot;20300&quot; value=&quot;Slide 39 - &amp;quot;Task 3 – E-Safety&amp;quot;&quot;/&gt;&lt;property id=&quot;20307&quot; value=&quot;325&quot;/&gt;&lt;/object&gt;&lt;object type=&quot;3&quot; unique_id=&quot;10085&quot;&gt;&lt;property id=&quot;20148&quot; value=&quot;5&quot;/&gt;&lt;property id=&quot;20300&quot; value=&quot;Slide 40 - &amp;quot;Task 4 – E-Safety&amp;quot;&quot;/&gt;&lt;property id=&quot;20307&quot; value=&quot;326&quot;/&gt;&lt;/object&gt;&lt;object type=&quot;3&quot; unique_id=&quot;10086&quot;&gt;&lt;property id=&quot;20148&quot; value=&quot;5&quot;/&gt;&lt;property id=&quot;20300&quot; value=&quot;Slide 41 - &amp;quot;Task 5 – E-Safety&amp;quot;&quot;/&gt;&lt;property id=&quot;20307&quot; value=&quot;327&quot;/&gt;&lt;/object&gt;&lt;object type=&quot;3&quot; unique_id=&quot;10087&quot;&gt;&lt;property id=&quot;20148&quot; value=&quot;5&quot;/&gt;&lt;property id=&quot;20300&quot; value=&quot;Slide 42 - &amp;quot;Task 6 – E-Safety&amp;quot;&quot;/&gt;&lt;property id=&quot;20307&quot; value=&quot;328&quot;/&gt;&lt;/object&gt;&lt;object type=&quot;3&quot; unique_id=&quot;10088&quot;&gt;&lt;property id=&quot;20148&quot; value=&quot;5&quot;/&gt;&lt;property id=&quot;20300&quot; value=&quot;Slide 43 - &amp;quot;Task 7 – E-Safety&amp;quot;&quot;/&gt;&lt;property id=&quot;20307&quot; value=&quot;329&quot;/&gt;&lt;/object&gt;&lt;object type=&quot;3&quot; unique_id=&quot;10089&quot;&gt;&lt;property id=&quot;20148&quot; value=&quot;5&quot;/&gt;&lt;property id=&quot;20300&quot; value=&quot;Slide 44 - &amp;quot;E-Safety – Assessment (St/Ex/Ad)&amp;quot;&quot;/&gt;&lt;property id=&quot;20307&quot; value=&quot;331&quot;/&gt;&lt;/object&gt;&lt;/object&gt;&lt;object type=&quot;8&quot; unique_id=&quot;10135&quot;&gt;&lt;/object&gt;&lt;/object&gt;&lt;/database&gt;"/>
  <p:tag name="SECTOMILLISECCONVERTED" val="1"/>
  <p:tag name="ISPRING_RESOURCE_PATHS_HASH_2" val="08f788787bcb7a4d543d064184e3ed8f8a1ad1a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nderoth">
  <a:themeElements>
    <a:clrScheme name="Custom 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1A0AEC"/>
      </a:hlink>
      <a:folHlink>
        <a:srgbClr val="800080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>
    <a:spDef>
      <a:spPr>
        <a:solidFill>
          <a:schemeClr val="bg1"/>
        </a:solidFill>
        <a:ln>
          <a:solidFill>
            <a:schemeClr val="bg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303C8A099435F469B82EC500073A18D" ma:contentTypeVersion="0" ma:contentTypeDescription="Create a new document." ma:contentTypeScope="" ma:versionID="db11316f7499926a5aef36baba7827a0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E5A8F797-114D-47DC-A43E-E9D7D887189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6DD945F-B7B0-4691-A0D0-E2EAD6DA23B3}">
  <ds:schemaRefs>
    <ds:schemaRef ds:uri="http://schemas.openxmlformats.org/package/2006/metadata/core-properties"/>
    <ds:schemaRef ds:uri="http://www.w3.org/XML/1998/namespace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E16A05FF-1C8D-47AA-A52A-FF79015719B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180656</TotalTime>
  <Words>790</Words>
  <Application>Microsoft Office PowerPoint</Application>
  <PresentationFormat>On-screen Show (4:3)</PresentationFormat>
  <Paragraphs>381</Paragraphs>
  <Slides>32</Slides>
  <Notes>32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41" baseType="lpstr">
      <vt:lpstr>Arial</vt:lpstr>
      <vt:lpstr>Calibri</vt:lpstr>
      <vt:lpstr>Cambria Math</vt:lpstr>
      <vt:lpstr>Lucida Sans Unicode</vt:lpstr>
      <vt:lpstr>Times New Roman</vt:lpstr>
      <vt:lpstr>Verdana</vt:lpstr>
      <vt:lpstr>Wingdings 2</vt:lpstr>
      <vt:lpstr>Wingdings 3</vt:lpstr>
      <vt:lpstr>Enderoth</vt:lpstr>
      <vt:lpstr>PowerPoint Presentation</vt:lpstr>
      <vt:lpstr>11 - Prior knowledge check</vt:lpstr>
      <vt:lpstr>11 - Prior knowledge check</vt:lpstr>
      <vt:lpstr>11 - Prior knowledge check</vt:lpstr>
      <vt:lpstr>11.1 – Growth and Decay</vt:lpstr>
      <vt:lpstr>11.1 – Growth and Decay</vt:lpstr>
      <vt:lpstr>11.1 – Growth and Decay</vt:lpstr>
      <vt:lpstr>11.1 – Growth and Decay</vt:lpstr>
      <vt:lpstr>11.2 – Compound Measures</vt:lpstr>
      <vt:lpstr>11.2 – Compound Measures</vt:lpstr>
      <vt:lpstr>11.2 – Compound Measures</vt:lpstr>
      <vt:lpstr>11.3 – More Compound Measures</vt:lpstr>
      <vt:lpstr>11.3 – More Compound Measures</vt:lpstr>
      <vt:lpstr>11.3 – More Compound Measures</vt:lpstr>
      <vt:lpstr>11.4 – Ratio and Proportion</vt:lpstr>
      <vt:lpstr>11.4 – Ratio and Proportion</vt:lpstr>
      <vt:lpstr>11.4 – Ratio and Proportion</vt:lpstr>
      <vt:lpstr>11.4 – Ratio and Proportion</vt:lpstr>
      <vt:lpstr>11.4 – Ratio and Proportion</vt:lpstr>
      <vt:lpstr>11 – Problem Solving</vt:lpstr>
      <vt:lpstr>11 – Check Up</vt:lpstr>
      <vt:lpstr>11 – Check Up</vt:lpstr>
      <vt:lpstr>11 – Strengthen</vt:lpstr>
      <vt:lpstr>11 – Strengthen</vt:lpstr>
      <vt:lpstr>11 – Strengthen</vt:lpstr>
      <vt:lpstr>11 – Strengthen</vt:lpstr>
      <vt:lpstr>11 – Strengthen</vt:lpstr>
      <vt:lpstr>11 – Strengthen</vt:lpstr>
      <vt:lpstr>11 – Extend</vt:lpstr>
      <vt:lpstr>11 – Extend</vt:lpstr>
      <vt:lpstr>11 – Extend</vt:lpstr>
      <vt:lpstr>11 – Unit Test</vt:lpstr>
    </vt:vector>
  </TitlesOfParts>
  <Manager>Enderoth</Manager>
  <Company>Brooke Weston CTC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09 - Mathematics - Unit 11 - Answers</dc:title>
  <dc:subject>Travel and Tourism</dc:subject>
  <dc:creator>Enderoth</dc:creator>
  <cp:keywords>Year 09 - Mathematics - Unit 11 - Answers</cp:keywords>
  <cp:lastModifiedBy>Enderoth</cp:lastModifiedBy>
  <cp:revision>5048</cp:revision>
  <cp:lastPrinted>2014-01-22T18:25:48Z</cp:lastPrinted>
  <dcterms:created xsi:type="dcterms:W3CDTF">2008-03-12T11:01:44Z</dcterms:created>
  <dcterms:modified xsi:type="dcterms:W3CDTF">2018-11-27T19:00:07Z</dcterms:modified>
  <cp:category>Unit 01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0x0101006303C8A099435F469B82EC500073A18D</vt:lpwstr>
  </property>
  <property fmtid="{D5CDD505-2E9C-101B-9397-08002B2CF9AE}" pid="3" name="Unit">
    <vt:lpwstr>U1</vt:lpwstr>
  </property>
</Properties>
</file>