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</p:sldMasterIdLst>
  <p:notesMasterIdLst>
    <p:notesMasterId r:id="rId37"/>
  </p:notesMasterIdLst>
  <p:handoutMasterIdLst>
    <p:handoutMasterId r:id="rId38"/>
  </p:handoutMasterIdLst>
  <p:sldIdLst>
    <p:sldId id="256" r:id="rId5"/>
    <p:sldId id="688" r:id="rId6"/>
    <p:sldId id="689" r:id="rId7"/>
    <p:sldId id="690" r:id="rId8"/>
    <p:sldId id="691" r:id="rId9"/>
    <p:sldId id="692" r:id="rId10"/>
    <p:sldId id="693" r:id="rId11"/>
    <p:sldId id="694" r:id="rId12"/>
    <p:sldId id="695" r:id="rId13"/>
    <p:sldId id="697" r:id="rId14"/>
    <p:sldId id="696" r:id="rId15"/>
    <p:sldId id="698" r:id="rId16"/>
    <p:sldId id="699" r:id="rId17"/>
    <p:sldId id="700" r:id="rId18"/>
    <p:sldId id="701" r:id="rId19"/>
    <p:sldId id="702" r:id="rId20"/>
    <p:sldId id="703" r:id="rId21"/>
    <p:sldId id="704" r:id="rId22"/>
    <p:sldId id="705" r:id="rId23"/>
    <p:sldId id="706" r:id="rId24"/>
    <p:sldId id="707" r:id="rId25"/>
    <p:sldId id="708" r:id="rId26"/>
    <p:sldId id="709" r:id="rId27"/>
    <p:sldId id="710" r:id="rId28"/>
    <p:sldId id="712" r:id="rId29"/>
    <p:sldId id="711" r:id="rId30"/>
    <p:sldId id="713" r:id="rId31"/>
    <p:sldId id="714" r:id="rId32"/>
    <p:sldId id="715" r:id="rId33"/>
    <p:sldId id="716" r:id="rId34"/>
    <p:sldId id="717" r:id="rId35"/>
    <p:sldId id="718" r:id="rId36"/>
  </p:sldIdLst>
  <p:sldSz cx="9144000" cy="6858000" type="screen4x3"/>
  <p:notesSz cx="9928225" cy="6797675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deroth" initials="E" lastIdx="3" clrIdx="0">
    <p:extLst>
      <p:ext uri="{19B8F6BF-5375-455C-9EA6-DF929625EA0E}">
        <p15:presenceInfo xmlns:p15="http://schemas.microsoft.com/office/powerpoint/2012/main" userId="Endero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9E8"/>
    <a:srgbClr val="B9CDE5"/>
    <a:srgbClr val="B2C2B7"/>
    <a:srgbClr val="FCF0E0"/>
    <a:srgbClr val="EBF4F9"/>
    <a:srgbClr val="ECF4F7"/>
    <a:srgbClr val="F9F9FD"/>
    <a:srgbClr val="FEF1E1"/>
    <a:srgbClr val="EDF4FA"/>
    <a:srgbClr val="F0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5141" autoAdjust="0"/>
  </p:normalViewPr>
  <p:slideViewPr>
    <p:cSldViewPr>
      <p:cViewPr varScale="1">
        <p:scale>
          <a:sx n="82" d="100"/>
          <a:sy n="82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40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7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gs" Target="tags/tag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5C127-53EC-4625-8674-123C41A42ABE}" type="datetimeFigureOut">
              <a:rPr lang="en-GB" smtClean="0"/>
              <a:pPr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00F7-D8A8-45F0-BED4-A73ECE4817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32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4DA8F5-F804-4FB2-8A6B-A884CF09C514}" type="datetimeFigureOut">
              <a:rPr lang="en-US"/>
              <a:pPr>
                <a:defRPr/>
              </a:pPr>
              <a:t>11/27/2018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4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00DB4-E585-43D3-9A29-E1C42556C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FBC8F-7200-45DD-A4E3-40F9EE47178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966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642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599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763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353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985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44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68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059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267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14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7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2636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9164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841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925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2688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656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9897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709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9802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291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9743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3861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7414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16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76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125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598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063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71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31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5.xml"/><Relationship Id="rId5" Type="http://schemas.openxmlformats.org/officeDocument/2006/relationships/slide" Target="../slides/slide12.xml"/><Relationship Id="rId4" Type="http://schemas.openxmlformats.org/officeDocument/2006/relationships/slide" Target="../slides/slide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5.xml"/><Relationship Id="rId5" Type="http://schemas.openxmlformats.org/officeDocument/2006/relationships/slide" Target="../slides/slide12.xml"/><Relationship Id="rId4" Type="http://schemas.openxmlformats.org/officeDocument/2006/relationships/slide" Target="../slides/slide1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5.xml"/><Relationship Id="rId5" Type="http://schemas.openxmlformats.org/officeDocument/2006/relationships/slide" Target="../slides/slide12.xml"/><Relationship Id="rId4" Type="http://schemas.openxmlformats.org/officeDocument/2006/relationships/slide" Target="../slides/slide1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15.xml"/><Relationship Id="rId5" Type="http://schemas.openxmlformats.org/officeDocument/2006/relationships/slide" Target="../slides/slide12.xml"/><Relationship Id="rId4" Type="http://schemas.openxmlformats.org/officeDocument/2006/relationships/slide" Target="../slides/slide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rookeWes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71566" y="5515444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96" y="44624"/>
            <a:ext cx="7640861" cy="648072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3840"/>
            <a:ext cx="1368152" cy="1002913"/>
          </a:xfrm>
          <a:prstGeom prst="rect">
            <a:avLst/>
          </a:prstGeom>
        </p:spPr>
      </p:pic>
      <p:sp>
        <p:nvSpPr>
          <p:cNvPr id="15" name="Content Placeholder 1"/>
          <p:cNvSpPr txBox="1">
            <a:spLocks/>
          </p:cNvSpPr>
          <p:nvPr/>
        </p:nvSpPr>
        <p:spPr>
          <a:xfrm>
            <a:off x="99491" y="1065699"/>
            <a:ext cx="8890554" cy="56756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3" name="Round Same Side Corner Rectangle 12">
            <a:hlinkClick r:id="rId3" action="ppaction://hlinksldjump"/>
          </p:cNvPr>
          <p:cNvSpPr/>
          <p:nvPr userDrawn="1"/>
        </p:nvSpPr>
        <p:spPr>
          <a:xfrm>
            <a:off x="85850" y="692696"/>
            <a:ext cx="1323997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Growth &amp; Decay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 Same Side Corner Rectangle 13">
            <a:hlinkClick r:id="rId4" action="ppaction://hlinksldjump"/>
          </p:cNvPr>
          <p:cNvSpPr/>
          <p:nvPr userDrawn="1"/>
        </p:nvSpPr>
        <p:spPr>
          <a:xfrm>
            <a:off x="1461267" y="692696"/>
            <a:ext cx="1656033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11.2 –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 Same Side Corner Rectangle 15">
            <a:hlinkClick r:id="rId5" action="ppaction://hlinksldjump"/>
          </p:cNvPr>
          <p:cNvSpPr/>
          <p:nvPr userDrawn="1"/>
        </p:nvSpPr>
        <p:spPr>
          <a:xfrm>
            <a:off x="3168720" y="692696"/>
            <a:ext cx="1973921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11.3 – More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 Same Side Corner Rectangle 16">
            <a:hlinkClick r:id="rId6" action="ppaction://hlinksldjump"/>
          </p:cNvPr>
          <p:cNvSpPr/>
          <p:nvPr userDrawn="1"/>
        </p:nvSpPr>
        <p:spPr>
          <a:xfrm>
            <a:off x="5194060" y="692696"/>
            <a:ext cx="1610188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Ratios &amp; Proportion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"/>
          <p:cNvSpPr txBox="1">
            <a:spLocks/>
          </p:cNvSpPr>
          <p:nvPr userDrawn="1"/>
        </p:nvSpPr>
        <p:spPr>
          <a:xfrm>
            <a:off x="99491" y="1065699"/>
            <a:ext cx="8890554" cy="56756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96" y="44624"/>
            <a:ext cx="7560840" cy="648072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3840"/>
            <a:ext cx="1368152" cy="100291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9512" y="1142026"/>
            <a:ext cx="8712968" cy="5527334"/>
          </a:xfrm>
          <a:prstGeom prst="rect">
            <a:avLst/>
          </a:prstGeom>
          <a:solidFill>
            <a:srgbClr val="DFF9E8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5580112" y="1225296"/>
            <a:ext cx="3200036" cy="532859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 Same Side Corner Rectangle 14">
            <a:hlinkClick r:id="rId3" action="ppaction://hlinksldjump"/>
          </p:cNvPr>
          <p:cNvSpPr/>
          <p:nvPr userDrawn="1"/>
        </p:nvSpPr>
        <p:spPr>
          <a:xfrm>
            <a:off x="85850" y="692696"/>
            <a:ext cx="1323997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Growth &amp; Decay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 Same Side Corner Rectangle 15">
            <a:hlinkClick r:id="rId4" action="ppaction://hlinksldjump"/>
          </p:cNvPr>
          <p:cNvSpPr/>
          <p:nvPr userDrawn="1"/>
        </p:nvSpPr>
        <p:spPr>
          <a:xfrm>
            <a:off x="1461267" y="692696"/>
            <a:ext cx="1656033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11.2 –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 Same Side Corner Rectangle 19">
            <a:hlinkClick r:id="rId5" action="ppaction://hlinksldjump"/>
          </p:cNvPr>
          <p:cNvSpPr/>
          <p:nvPr userDrawn="1"/>
        </p:nvSpPr>
        <p:spPr>
          <a:xfrm>
            <a:off x="3168720" y="692696"/>
            <a:ext cx="1973921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11.3 – More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 Same Side Corner Rectangle 24">
            <a:hlinkClick r:id="rId6" action="ppaction://hlinksldjump"/>
          </p:cNvPr>
          <p:cNvSpPr/>
          <p:nvPr userDrawn="1"/>
        </p:nvSpPr>
        <p:spPr>
          <a:xfrm>
            <a:off x="5194060" y="692696"/>
            <a:ext cx="1610188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Ratios &amp; Proportion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1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"/>
          <p:cNvSpPr txBox="1">
            <a:spLocks/>
          </p:cNvSpPr>
          <p:nvPr userDrawn="1"/>
        </p:nvSpPr>
        <p:spPr>
          <a:xfrm>
            <a:off x="99491" y="1065699"/>
            <a:ext cx="8890554" cy="56756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96" y="44624"/>
            <a:ext cx="7704856" cy="648072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3840"/>
            <a:ext cx="1368152" cy="100291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9512" y="1142026"/>
            <a:ext cx="8712968" cy="5527334"/>
          </a:xfrm>
          <a:prstGeom prst="rect">
            <a:avLst/>
          </a:prstGeom>
          <a:solidFill>
            <a:srgbClr val="DFF9E8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 Same Side Corner Rectangle 21">
            <a:hlinkClick r:id="rId3" action="ppaction://hlinksldjump"/>
          </p:cNvPr>
          <p:cNvSpPr/>
          <p:nvPr userDrawn="1"/>
        </p:nvSpPr>
        <p:spPr>
          <a:xfrm>
            <a:off x="85850" y="692696"/>
            <a:ext cx="1323997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Growth &amp; Decay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 Same Side Corner Rectangle 22">
            <a:hlinkClick r:id="rId4" action="ppaction://hlinksldjump"/>
          </p:cNvPr>
          <p:cNvSpPr/>
          <p:nvPr userDrawn="1"/>
        </p:nvSpPr>
        <p:spPr>
          <a:xfrm>
            <a:off x="1461267" y="692696"/>
            <a:ext cx="1656033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11.2 –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 Same Side Corner Rectangle 23">
            <a:hlinkClick r:id="rId5" action="ppaction://hlinksldjump"/>
          </p:cNvPr>
          <p:cNvSpPr/>
          <p:nvPr userDrawn="1"/>
        </p:nvSpPr>
        <p:spPr>
          <a:xfrm>
            <a:off x="3168720" y="692696"/>
            <a:ext cx="1973921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11.3 – More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 Same Side Corner Rectangle 24">
            <a:hlinkClick r:id="rId6" action="ppaction://hlinksldjump"/>
          </p:cNvPr>
          <p:cNvSpPr/>
          <p:nvPr userDrawn="1"/>
        </p:nvSpPr>
        <p:spPr>
          <a:xfrm>
            <a:off x="5194060" y="692696"/>
            <a:ext cx="1610188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Ratios &amp; Proportion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9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496" y="44624"/>
            <a:ext cx="7560840" cy="648072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3840"/>
            <a:ext cx="1368152" cy="1002913"/>
          </a:xfrm>
          <a:prstGeom prst="rect">
            <a:avLst/>
          </a:prstGeom>
        </p:spPr>
      </p:pic>
      <p:sp>
        <p:nvSpPr>
          <p:cNvPr id="19" name="Content Placeholder 1"/>
          <p:cNvSpPr txBox="1">
            <a:spLocks/>
          </p:cNvSpPr>
          <p:nvPr userDrawn="1"/>
        </p:nvSpPr>
        <p:spPr>
          <a:xfrm>
            <a:off x="99491" y="1065699"/>
            <a:ext cx="8890554" cy="56756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" name="Snip Single Corner Rectangle 1"/>
          <p:cNvSpPr/>
          <p:nvPr userDrawn="1"/>
        </p:nvSpPr>
        <p:spPr>
          <a:xfrm>
            <a:off x="179512" y="1137707"/>
            <a:ext cx="8708456" cy="5531653"/>
          </a:xfrm>
          <a:custGeom>
            <a:avLst/>
            <a:gdLst>
              <a:gd name="connsiteX0" fmla="*/ 0 w 8696199"/>
              <a:gd name="connsiteY0" fmla="*/ 0 h 5531653"/>
              <a:gd name="connsiteX1" fmla="*/ 7774238 w 8696199"/>
              <a:gd name="connsiteY1" fmla="*/ 0 h 5531653"/>
              <a:gd name="connsiteX2" fmla="*/ 8696199 w 8696199"/>
              <a:gd name="connsiteY2" fmla="*/ 921961 h 5531653"/>
              <a:gd name="connsiteX3" fmla="*/ 8696199 w 8696199"/>
              <a:gd name="connsiteY3" fmla="*/ 5531653 h 5531653"/>
              <a:gd name="connsiteX4" fmla="*/ 0 w 8696199"/>
              <a:gd name="connsiteY4" fmla="*/ 5531653 h 5531653"/>
              <a:gd name="connsiteX5" fmla="*/ 0 w 8696199"/>
              <a:gd name="connsiteY5" fmla="*/ 0 h 5531653"/>
              <a:gd name="connsiteX0" fmla="*/ 0 w 8751063"/>
              <a:gd name="connsiteY0" fmla="*/ 0 h 5586517"/>
              <a:gd name="connsiteX1" fmla="*/ 7774238 w 8751063"/>
              <a:gd name="connsiteY1" fmla="*/ 0 h 5586517"/>
              <a:gd name="connsiteX2" fmla="*/ 8696199 w 8751063"/>
              <a:gd name="connsiteY2" fmla="*/ 921961 h 5586517"/>
              <a:gd name="connsiteX3" fmla="*/ 8751063 w 8751063"/>
              <a:gd name="connsiteY3" fmla="*/ 5586517 h 5586517"/>
              <a:gd name="connsiteX4" fmla="*/ 0 w 8751063"/>
              <a:gd name="connsiteY4" fmla="*/ 5531653 h 5586517"/>
              <a:gd name="connsiteX5" fmla="*/ 0 w 8751063"/>
              <a:gd name="connsiteY5" fmla="*/ 0 h 5586517"/>
              <a:gd name="connsiteX0" fmla="*/ 0 w 8751063"/>
              <a:gd name="connsiteY0" fmla="*/ 0 h 5586517"/>
              <a:gd name="connsiteX1" fmla="*/ 7774238 w 8751063"/>
              <a:gd name="connsiteY1" fmla="*/ 0 h 5586517"/>
              <a:gd name="connsiteX2" fmla="*/ 8732775 w 8751063"/>
              <a:gd name="connsiteY2" fmla="*/ 4104073 h 5586517"/>
              <a:gd name="connsiteX3" fmla="*/ 8751063 w 8751063"/>
              <a:gd name="connsiteY3" fmla="*/ 5586517 h 5586517"/>
              <a:gd name="connsiteX4" fmla="*/ 0 w 8751063"/>
              <a:gd name="connsiteY4" fmla="*/ 5531653 h 5586517"/>
              <a:gd name="connsiteX5" fmla="*/ 0 w 8751063"/>
              <a:gd name="connsiteY5" fmla="*/ 0 h 5586517"/>
              <a:gd name="connsiteX0" fmla="*/ 0 w 8751063"/>
              <a:gd name="connsiteY0" fmla="*/ 0 h 5586517"/>
              <a:gd name="connsiteX1" fmla="*/ 8743502 w 8751063"/>
              <a:gd name="connsiteY1" fmla="*/ 54864 h 5586517"/>
              <a:gd name="connsiteX2" fmla="*/ 8732775 w 8751063"/>
              <a:gd name="connsiteY2" fmla="*/ 4104073 h 5586517"/>
              <a:gd name="connsiteX3" fmla="*/ 8751063 w 8751063"/>
              <a:gd name="connsiteY3" fmla="*/ 5586517 h 5586517"/>
              <a:gd name="connsiteX4" fmla="*/ 0 w 8751063"/>
              <a:gd name="connsiteY4" fmla="*/ 5531653 h 5586517"/>
              <a:gd name="connsiteX5" fmla="*/ 0 w 8751063"/>
              <a:gd name="connsiteY5" fmla="*/ 0 h 5586517"/>
              <a:gd name="connsiteX0" fmla="*/ 0 w 8743502"/>
              <a:gd name="connsiteY0" fmla="*/ 0 h 5531653"/>
              <a:gd name="connsiteX1" fmla="*/ 8743502 w 8743502"/>
              <a:gd name="connsiteY1" fmla="*/ 54864 h 5531653"/>
              <a:gd name="connsiteX2" fmla="*/ 8732775 w 8743502"/>
              <a:gd name="connsiteY2" fmla="*/ 4104073 h 5531653"/>
              <a:gd name="connsiteX3" fmla="*/ 8147559 w 8743502"/>
              <a:gd name="connsiteY3" fmla="*/ 5513365 h 5531653"/>
              <a:gd name="connsiteX4" fmla="*/ 0 w 8743502"/>
              <a:gd name="connsiteY4" fmla="*/ 5531653 h 5531653"/>
              <a:gd name="connsiteX5" fmla="*/ 0 w 8743502"/>
              <a:gd name="connsiteY5" fmla="*/ 0 h 5531653"/>
              <a:gd name="connsiteX0" fmla="*/ 0 w 8743502"/>
              <a:gd name="connsiteY0" fmla="*/ 0 h 5531653"/>
              <a:gd name="connsiteX1" fmla="*/ 8743502 w 8743502"/>
              <a:gd name="connsiteY1" fmla="*/ 54864 h 5531653"/>
              <a:gd name="connsiteX2" fmla="*/ 8732775 w 8743502"/>
              <a:gd name="connsiteY2" fmla="*/ 4652713 h 5531653"/>
              <a:gd name="connsiteX3" fmla="*/ 8147559 w 8743502"/>
              <a:gd name="connsiteY3" fmla="*/ 5513365 h 5531653"/>
              <a:gd name="connsiteX4" fmla="*/ 0 w 8743502"/>
              <a:gd name="connsiteY4" fmla="*/ 5531653 h 5531653"/>
              <a:gd name="connsiteX5" fmla="*/ 0 w 8743502"/>
              <a:gd name="connsiteY5" fmla="*/ 0 h 553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3502" h="5531653">
                <a:moveTo>
                  <a:pt x="0" y="0"/>
                </a:moveTo>
                <a:lnTo>
                  <a:pt x="8743502" y="54864"/>
                </a:lnTo>
                <a:cubicBezTo>
                  <a:pt x="8739926" y="1404600"/>
                  <a:pt x="8736351" y="3302977"/>
                  <a:pt x="8732775" y="4652713"/>
                </a:cubicBezTo>
                <a:lnTo>
                  <a:pt x="8147559" y="5513365"/>
                </a:lnTo>
                <a:lnTo>
                  <a:pt x="0" y="55316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>
            <a:hlinkClick r:id="rId3" action="ppaction://hlinksldjump"/>
          </p:cNvPr>
          <p:cNvSpPr/>
          <p:nvPr userDrawn="1"/>
        </p:nvSpPr>
        <p:spPr>
          <a:xfrm>
            <a:off x="85850" y="692696"/>
            <a:ext cx="1323997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Growth &amp; Decay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 Same Side Corner Rectangle 14">
            <a:hlinkClick r:id="rId4" action="ppaction://hlinksldjump"/>
          </p:cNvPr>
          <p:cNvSpPr/>
          <p:nvPr userDrawn="1"/>
        </p:nvSpPr>
        <p:spPr>
          <a:xfrm>
            <a:off x="1461267" y="692696"/>
            <a:ext cx="1656033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11.2 –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 Same Side Corner Rectangle 15">
            <a:hlinkClick r:id="rId5" action="ppaction://hlinksldjump"/>
          </p:cNvPr>
          <p:cNvSpPr/>
          <p:nvPr userDrawn="1"/>
        </p:nvSpPr>
        <p:spPr>
          <a:xfrm>
            <a:off x="3168720" y="692696"/>
            <a:ext cx="1973921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11.3 – More Compound Measures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6" action="ppaction://hlinksldjump"/>
          </p:cNvPr>
          <p:cNvSpPr/>
          <p:nvPr userDrawn="1"/>
        </p:nvSpPr>
        <p:spPr>
          <a:xfrm>
            <a:off x="5194060" y="692696"/>
            <a:ext cx="1610188" cy="357190"/>
          </a:xfrm>
          <a:prstGeom prst="round2SameRect">
            <a:avLst/>
          </a:prstGeom>
          <a:gradFill>
            <a:gsLst>
              <a:gs pos="0">
                <a:srgbClr val="6F2927"/>
              </a:gs>
              <a:gs pos="54000">
                <a:schemeClr val="accent2">
                  <a:lumMod val="75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GB" sz="935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Ratios &amp; Proportion</a:t>
            </a:r>
            <a:endParaRPr lang="en-GB" sz="93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8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-13648" y="5937012"/>
            <a:ext cx="3203848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" y="5924550"/>
            <a:ext cx="233975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949279"/>
            <a:ext cx="1913746" cy="922841"/>
          </a:xfrm>
          <a:prstGeom prst="rtTriangle">
            <a:avLst/>
          </a:prstGeom>
          <a:blipFill>
            <a:blip r:embed="rId7" cstate="email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489410" y="5453826"/>
            <a:ext cx="922841" cy="191374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92922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1" r:id="rId2"/>
    <p:sldLayoutId id="2147483715" r:id="rId3"/>
    <p:sldLayoutId id="2147483718" r:id="rId4"/>
    <p:sldLayoutId id="2147483717" r:id="rId5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iDA%20-%20Unit%2002%20-%20LO1%20-%20Getting%20Organised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04" y="116632"/>
            <a:ext cx="8928992" cy="17084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09832" y="116632"/>
            <a:ext cx="655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Mathematics (9-1) - </a:t>
            </a:r>
            <a:r>
              <a:rPr lang="en-GB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iGCSE</a:t>
            </a:r>
            <a:endParaRPr lang="en-GB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GB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2018-20</a:t>
            </a:r>
          </a:p>
          <a:p>
            <a:pPr algn="r"/>
            <a:r>
              <a:rPr lang="en-GB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 09</a:t>
            </a:r>
            <a:endParaRPr lang="en-GB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84" y="178371"/>
            <a:ext cx="2162168" cy="158496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970292"/>
            <a:ext cx="8784976" cy="771076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5600"/>
              </a:lnSpc>
            </a:pPr>
            <a:r>
              <a:rPr lang="en-US" sz="8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11 </a:t>
            </a:r>
            <a:r>
              <a:rPr lang="en-US" sz="8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en-US" sz="8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Answers</a:t>
            </a:r>
            <a:endParaRPr lang="en-GB" sz="8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Image result for all the answer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71800" y="1916832"/>
            <a:ext cx="6264696" cy="325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11.2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 Measures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50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0.65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km/h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7.8 km/h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256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km/h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3600 m/h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43200m/h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28800m/h	</a:t>
            </a:r>
            <a:r>
              <a:rPr lang="pt-BR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16200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m/h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900 km/h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8663"/>
              </p:ext>
            </p:extLst>
          </p:nvPr>
        </p:nvGraphicFramePr>
        <p:xfrm>
          <a:off x="971600" y="3573016"/>
          <a:ext cx="7776864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3960440"/>
              </a:tblGrid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Metres per second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Kilometres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 second</a:t>
                      </a:r>
                      <a:endParaRPr lang="en-US" sz="24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2632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11.2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 Measures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96752"/>
                <a:ext cx="8568952" cy="5573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Falcon </a:t>
                </a:r>
                <a:r>
                  <a:rPr lang="pt-BR" sz="3250" dirty="0">
                    <a:latin typeface="Arial" panose="020B0604020202020204" pitchFamily="34" charset="0"/>
                    <a:cs typeface="Arial" panose="020B0604020202020204" pitchFamily="34" charset="0"/>
                  </a:rPr>
                  <a:t>is fastest. Car: 350 km/h = 97.2 m/s (1 d.p.); Falcon: 388.8 km/h = 108 m/s</a:t>
                </a:r>
              </a:p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5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5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1000</m:t>
                        </m:r>
                        <m:r>
                          <m:rPr>
                            <m:sty m:val="p"/>
                          </m:rPr>
                          <a:rPr lang="en-US" sz="325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num>
                      <m:den>
                        <m:r>
                          <a:rPr lang="en-US" sz="325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3600</m:t>
                        </m:r>
                      </m:den>
                    </m:f>
                  </m:oMath>
                </a14:m>
                <a:r>
                  <a:rPr lang="pt-BR" sz="3250" dirty="0"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pt-BR" sz="325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5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5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3600</m:t>
                        </m:r>
                        <m:r>
                          <m:rPr>
                            <m:sty m:val="p"/>
                          </m:rPr>
                          <a:rPr lang="en-US" sz="325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num>
                      <m:den>
                        <m:r>
                          <a:rPr lang="en-US" sz="325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1000</m:t>
                        </m:r>
                      </m:den>
                    </m:f>
                  </m:oMath>
                </a14:m>
                <a:endParaRPr lang="pt-BR" sz="32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53.8 </a:t>
                </a:r>
                <a:r>
                  <a:rPr lang="pt-BR" sz="3250" dirty="0">
                    <a:latin typeface="Arial" panose="020B0604020202020204" pitchFamily="34" charset="0"/>
                    <a:cs typeface="Arial" panose="020B0604020202020204" pitchFamily="34" charset="0"/>
                  </a:rPr>
                  <a:t>km/h (1 d.p.)</a:t>
                </a:r>
              </a:p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26.4 </a:t>
                </a:r>
                <a:r>
                  <a:rPr lang="pt-BR" sz="3250" dirty="0">
                    <a:latin typeface="Arial" panose="020B0604020202020204" pitchFamily="34" charset="0"/>
                    <a:cs typeface="Arial" panose="020B0604020202020204" pitchFamily="34" charset="0"/>
                  </a:rPr>
                  <a:t>km</a:t>
                </a:r>
              </a:p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1.8 </a:t>
                </a:r>
                <a:r>
                  <a:rPr lang="pt-BR" sz="3250" dirty="0">
                    <a:latin typeface="Arial" panose="020B0604020202020204" pitchFamily="34" charset="0"/>
                    <a:cs typeface="Arial" panose="020B0604020202020204" pitchFamily="34" charset="0"/>
                  </a:rPr>
                  <a:t>km/h</a:t>
                </a:r>
              </a:p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44.7 </a:t>
                </a:r>
                <a:r>
                  <a:rPr lang="pt-BR" sz="3250" dirty="0">
                    <a:latin typeface="Arial" panose="020B0604020202020204" pitchFamily="34" charset="0"/>
                    <a:cs typeface="Arial" panose="020B0604020202020204" pitchFamily="34" charset="0"/>
                  </a:rPr>
                  <a:t>m/s (1 d.p.)</a:t>
                </a:r>
              </a:p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2m/s</a:t>
                </a:r>
                <a:r>
                  <a:rPr lang="pt-BR" sz="325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pt-BR" sz="325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indent="-7429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1"/>
                  <a:tabLst>
                    <a:tab pos="4808538" algn="l"/>
                    <a:tab pos="5773738" algn="l"/>
                  </a:tabLst>
                </a:pPr>
                <a:r>
                  <a:rPr lang="pt-BR" sz="32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2.5 </a:t>
                </a:r>
                <a:r>
                  <a:rPr lang="pt-BR" sz="3250" dirty="0">
                    <a:latin typeface="Arial" panose="020B0604020202020204" pitchFamily="34" charset="0"/>
                    <a:cs typeface="Arial" panose="020B0604020202020204" pitchFamily="34" charset="0"/>
                  </a:rPr>
                  <a:t>m/s</a:t>
                </a:r>
                <a:endParaRPr lang="pt-BR" sz="325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5573257"/>
              </a:xfrm>
              <a:prstGeom prst="rect">
                <a:avLst/>
              </a:prstGeom>
              <a:blipFill rotWithShape="0">
                <a:blip r:embed="rId4"/>
                <a:stretch>
                  <a:fillRect l="-1636" t="-1530" b="-2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2301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11.3 – More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 Measures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347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808538" algn="l"/>
                <a:tab pos="5773738" algn="l"/>
              </a:tabLst>
            </a:pPr>
            <a:r>
              <a:rPr lang="pt-BR" sz="4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7500g 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4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 6.25m</a:t>
            </a:r>
            <a:r>
              <a:rPr lang="pt-BR" sz="4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0.095 m!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808538" algn="l"/>
                <a:tab pos="5773738" algn="l"/>
              </a:tabLst>
            </a:pPr>
            <a:r>
              <a:rPr lang="pt-BR" sz="4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 = 30 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4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7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 = 16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808538" algn="l"/>
                <a:tab pos="5773738" algn="l"/>
              </a:tabLst>
            </a:pP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8.3 </a:t>
            </a:r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g/cm</a:t>
            </a:r>
            <a:r>
              <a:rPr lang="pt-BR" sz="47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808538" algn="l"/>
                <a:tab pos="5773738" algn="l"/>
              </a:tabLst>
            </a:pP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g/cm</a:t>
            </a:r>
            <a:r>
              <a:rPr lang="pt-BR" sz="47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808538" algn="l"/>
                <a:tab pos="5773738" algn="l"/>
              </a:tabLst>
            </a:pP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2047.5g</a:t>
            </a:r>
            <a:endParaRPr lang="pt-BR" sz="4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808538" algn="l"/>
                <a:tab pos="5773738" algn="l"/>
              </a:tabLst>
            </a:pPr>
            <a:r>
              <a:rPr lang="pt-BR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675 cm</a:t>
            </a:r>
            <a:r>
              <a:rPr lang="pt-BR" sz="4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187393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11.3 – More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 Measures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8,940,000g/mJ</a:t>
            </a:r>
            <a:endParaRPr 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82,700 kg/m</a:t>
            </a:r>
            <a:r>
              <a:rPr lang="pt-BR" sz="4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t-BR" sz="4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pt-BR" sz="4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kg/m</a:t>
            </a:r>
            <a:r>
              <a:rPr lang="pt-BR" sz="4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t-BR" sz="4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Platinum </a:t>
            </a: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is denser: </a:t>
            </a: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gold </a:t>
            </a: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density = 19.32 g/cm</a:t>
            </a:r>
            <a:r>
              <a:rPr lang="pt-BR" sz="4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; platinum density = 21.45 </a:t>
            </a: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g/cm</a:t>
            </a:r>
          </a:p>
          <a:p>
            <a:pPr marL="914400" indent="-9144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1.01 g/cm</a:t>
            </a:r>
            <a:r>
              <a:rPr lang="pt-BR" sz="4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 (2 dp)</a:t>
            </a:r>
          </a:p>
          <a:p>
            <a:pPr marL="914400" indent="-9144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7"/>
              <a:tabLst>
                <a:tab pos="4808538" algn="l"/>
                <a:tab pos="5773738" algn="l"/>
              </a:tabLst>
            </a:pP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17.3 </a:t>
            </a: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N/m</a:t>
            </a:r>
            <a:r>
              <a:rPr lang="pt-BR" sz="4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 (1 d.p</a:t>
            </a:r>
            <a:r>
              <a:rPr lang="pt-B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9555807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11.3 – More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 Measures</a:t>
            </a: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96752"/>
                <a:ext cx="8568952" cy="5422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150938" indent="-11509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4808538" algn="l"/>
                    <a:tab pos="5773738" algn="l"/>
                  </a:tabLst>
                </a:pP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90N</a:t>
                </a:r>
              </a:p>
              <a:p>
                <a:pPr marL="1150938" indent="-11509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4808538" algn="l"/>
                    <a:tab pos="5773738" algn="l"/>
                  </a:tabLst>
                </a:pP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0.153 N/cm</a:t>
                </a:r>
                <a:r>
                  <a:rPr lang="pt-BR" sz="4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pPr marL="1150938" indent="-11509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4808538" algn="l"/>
                    <a:tab pos="5773738" algn="l"/>
                  </a:tabLst>
                </a:pP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12,000N </a:t>
                </a: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(3 s.f.)</a:t>
                </a:r>
              </a:p>
              <a:p>
                <a:pPr marL="1150938" indent="-11509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4808538" algn="l"/>
                    <a:tab pos="5773738" algn="l"/>
                  </a:tabLst>
                </a:pPr>
                <a:r>
                  <a:rPr lang="pt-BR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784 N 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pt-BR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49N/cm</a:t>
                </a:r>
                <a:r>
                  <a:rPr lang="pt-BR" sz="4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18,375 </a:t>
                </a: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N/m</a:t>
                </a:r>
                <a:r>
                  <a:rPr lang="pt-BR" sz="4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b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d.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Sitting</a:t>
                </a:r>
              </a:p>
              <a:p>
                <a:pPr marL="1150938" indent="-11509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4808538" algn="l"/>
                    <a:tab pos="5773738" algn="l"/>
                  </a:tabLst>
                </a:pPr>
                <a:r>
                  <a:rPr lang="pt-BR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500,000 N/m</a:t>
                </a:r>
                <a:r>
                  <a:rPr lang="pt-BR" sz="4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br>
                  <a:rPr lang="pt-BR" sz="4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10,000</m:t>
                        </m:r>
                      </m:den>
                    </m:f>
                  </m:oMath>
                </a14:m>
                <a:r>
                  <a:rPr lang="pt-BR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N/m</a:t>
                </a:r>
                <a:r>
                  <a:rPr lang="pt-BR" sz="4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5422125"/>
              </a:xfrm>
              <a:prstGeom prst="rect">
                <a:avLst/>
              </a:prstGeom>
              <a:blipFill rotWithShape="0">
                <a:blip r:embed="rId4"/>
                <a:stretch>
                  <a:fillRect l="-2276" t="-2022" b="-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31399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Ratio and Proportion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indent="-5080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2862263" algn="l"/>
                <a:tab pos="4808538" algn="l"/>
                <a:tab pos="6570663" algn="l"/>
              </a:tabLst>
            </a:pPr>
            <a:r>
              <a:rPr lang="pt-BR" sz="32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 B 	</a:t>
            </a:r>
            <a:r>
              <a:rPr lang="pt-BR" sz="32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 A	</a:t>
            </a:r>
            <a:r>
              <a:rPr lang="pt-BR" sz="32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</a:p>
          <a:p>
            <a:pPr marL="508000" indent="-5080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2862263" algn="l"/>
                <a:tab pos="4808538" algn="l"/>
                <a:tab pos="6570663" algn="l"/>
              </a:tabLst>
            </a:pPr>
            <a:r>
              <a:rPr lang="pt-BR" sz="32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32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323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2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BR" sz="32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323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2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BR" sz="32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5	</a:t>
            </a:r>
            <a:r>
              <a:rPr lang="pt-BR" sz="32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endParaRPr lang="pt-BR" sz="323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00" indent="-5080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2862263" algn="l"/>
                <a:tab pos="4808538" algn="l"/>
                <a:tab pos="6570663" algn="l"/>
              </a:tabLst>
            </a:pPr>
            <a:r>
              <a:rPr lang="pt-BR" sz="32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 A and D</a:t>
            </a:r>
          </a:p>
          <a:p>
            <a:pPr marL="965200" lvl="1" indent="-457200">
              <a:spcAft>
                <a:spcPts val="300"/>
              </a:spcAft>
              <a:buClr>
                <a:srgbClr val="C00000"/>
              </a:buClr>
              <a:buFont typeface="+mj-lt"/>
              <a:buAutoNum type="alphaLcPeriod" startAt="2"/>
              <a:tabLst>
                <a:tab pos="2862263" algn="l"/>
                <a:tab pos="4808538" algn="l"/>
                <a:tab pos="6570663" algn="l"/>
              </a:tabLst>
            </a:pP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Graph of data in table A with points plotted at (2,8</a:t>
            </a: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4, 16) (6, 24) and (8, </a:t>
            </a: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32)</a:t>
            </a:r>
            <a:b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Graph 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of data in table D with points plotted at (2,10</a:t>
            </a: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4, 20) (6, 30) and (8,40)</a:t>
            </a:r>
          </a:p>
          <a:p>
            <a:pPr marL="965200" lvl="1" indent="-457200">
              <a:spcAft>
                <a:spcPts val="300"/>
              </a:spcAft>
              <a:buClr>
                <a:srgbClr val="C00000"/>
              </a:buClr>
              <a:buFont typeface="+mj-lt"/>
              <a:buAutoNum type="alphaLcPeriod" startAt="2"/>
              <a:tabLst>
                <a:tab pos="2862263" algn="l"/>
                <a:tab pos="4402138" algn="l"/>
                <a:tab pos="6570663" algn="l"/>
              </a:tabLst>
            </a:pP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lines </a:t>
            </a: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965200" lvl="1" indent="-457200">
              <a:spcAft>
                <a:spcPts val="300"/>
              </a:spcAft>
              <a:buClr>
                <a:srgbClr val="C00000"/>
              </a:buClr>
              <a:buFont typeface="+mj-lt"/>
              <a:buAutoNum type="alphaLcPeriod" startAt="2"/>
              <a:tabLst>
                <a:tab pos="2862263" algn="l"/>
                <a:tab pos="4402138" algn="l"/>
                <a:tab pos="6570663" algn="l"/>
              </a:tabLst>
            </a:pP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3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3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B, </a:t>
            </a:r>
            <a:r>
              <a:rPr lang="en-US" sz="323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3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3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pt-BR" sz="323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068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Ratio and Proportion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96752"/>
                <a:ext cx="8568952" cy="5557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4"/>
                  <a:tabLst>
                    <a:tab pos="2862263" algn="l"/>
                    <a:tab pos="5367338" algn="l"/>
                    <a:tab pos="5486400" algn="l"/>
                    <a:tab pos="6570663" algn="l"/>
                  </a:tabLst>
                </a:pPr>
                <a:r>
                  <a:rPr lang="pt-BR" sz="3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US" sz="3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 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9:5</a:t>
                </a:r>
                <a:endParaRPr lang="en-US" sz="3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08000" indent="-50800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4"/>
                  <a:tabLst>
                    <a:tab pos="2862263" algn="l"/>
                    <a:tab pos="4808538" algn="l"/>
                    <a:tab pos="6570663" algn="l"/>
                  </a:tabLst>
                </a:pPr>
                <a:r>
                  <a:rPr lang="en-US" sz="3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1:1.6</a:t>
                </a:r>
              </a:p>
              <a:p>
                <a:pPr marL="971550" lvl="1" indent="-4635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lphaLcPeriod" startAt="2"/>
                  <a:tabLst>
                    <a:tab pos="2862263" algn="l"/>
                    <a:tab pos="4808538" algn="l"/>
                    <a:tab pos="6570663" algn="l"/>
                  </a:tabLst>
                </a:pP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Graph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miles on the horizontal axis and kilometres on the vertical axis. Points plotted at (8,10) (10,16) (15, 24) and (20,32) and joined with a straight line, </a:t>
                </a: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71550" lvl="1" indent="-4635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lphaLcPeriod" startAt="2"/>
                  <a:tabLst>
                    <a:tab pos="2862263" algn="l"/>
                    <a:tab pos="4808538" algn="l"/>
                    <a:tab pos="6570663" algn="l"/>
                  </a:tabLst>
                </a:pP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Yes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they are in direct proportion. When plotted the graph is a straight line from origin, </a:t>
                </a:r>
                <a:endParaRPr lang="en-US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71550" lvl="1" indent="-4635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lphaLcPeriod" startAt="2"/>
                  <a:tabLst>
                    <a:tab pos="2862263" algn="l"/>
                    <a:tab pos="4808538" algn="l"/>
                    <a:tab pos="6570663" algn="l"/>
                  </a:tabLst>
                </a:pP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Gradient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= 1.6 </a:t>
                </a:r>
              </a:p>
              <a:p>
                <a:pPr marL="971550" lvl="1" indent="-4635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lphaLcPeriod" startAt="2"/>
                  <a:tabLst>
                    <a:tab pos="2862263" algn="l"/>
                    <a:tab pos="4808538" algn="l"/>
                    <a:tab pos="6570663" algn="l"/>
                  </a:tabLst>
                </a:pP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Kilometres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= 1.6 x miles</a:t>
                </a:r>
                <a:endParaRPr lang="pt-BR" sz="3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5557162"/>
              </a:xfrm>
              <a:prstGeom prst="rect">
                <a:avLst/>
              </a:prstGeom>
              <a:blipFill rotWithShape="0">
                <a:blip r:embed="rId4"/>
                <a:stretch>
                  <a:fillRect l="-1422" r="-1280" b="-2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5969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Ratio and Proportion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96752"/>
                <a:ext cx="8568952" cy="5674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6"/>
                  <a:tabLst>
                    <a:tab pos="3436938" algn="l"/>
                    <a:tab pos="5486400" algn="l"/>
                    <a:tab pos="6570663" algn="l"/>
                  </a:tabLst>
                </a:pPr>
                <a:r>
                  <a:rPr lang="pt-BR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Yes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9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 direct proportion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</a:t>
                </a:r>
                <a:r>
                  <a:rPr lang="en-US" sz="29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US" sz="29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num>
                      <m:den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num>
                      <m:den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9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num>
                      <m:den>
                        <m:r>
                          <a:rPr lang="en-US" sz="2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1.25.9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20 miles</a:t>
                </a:r>
              </a:p>
              <a:p>
                <a:pPr marL="514350" indent="-5143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6"/>
                  <a:tabLst>
                    <a:tab pos="2862263" algn="l"/>
                    <a:tab pos="5367338" algn="l"/>
                    <a:tab pos="5486400" algn="l"/>
                    <a:tab pos="6570663" algn="l"/>
                  </a:tabLst>
                </a:pP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Students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’ own answers</a:t>
                </a:r>
              </a:p>
              <a:p>
                <a:pPr marL="514350" indent="-5143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6"/>
                  <a:tabLst>
                    <a:tab pos="2862263" algn="l"/>
                    <a:tab pos="5367338" algn="l"/>
                    <a:tab pos="5486400" algn="l"/>
                    <a:tab pos="6570663" algn="l"/>
                  </a:tabLst>
                </a:pP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Students' own answers, e.g.</a:t>
                </a:r>
              </a:p>
              <a:p>
                <a:pPr marL="514350" indent="-51435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6"/>
                  <a:tabLst>
                    <a:tab pos="2862263" algn="l"/>
                    <a:tab pos="5367338" algn="l"/>
                    <a:tab pos="5486400" algn="l"/>
                    <a:tab pos="6570663" algn="l"/>
                  </a:tabLst>
                </a:pP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Table of values:</a:t>
                </a:r>
                <a:b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Graph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plotted from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table of values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a straight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line from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origin so in direct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proportion,</a:t>
                </a:r>
                <a:b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01.3</a:t>
                </a:r>
                <a:r>
                  <a:rPr lang="en-US" sz="29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£71.50</a:t>
                </a:r>
                <a:endParaRPr lang="pt-BR" sz="29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5674310"/>
              </a:xfrm>
              <a:prstGeom prst="rect">
                <a:avLst/>
              </a:prstGeom>
              <a:blipFill rotWithShape="0">
                <a:blip r:embed="rId4"/>
                <a:stretch>
                  <a:fillRect l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34324"/>
              </p:ext>
            </p:extLst>
          </p:nvPr>
        </p:nvGraphicFramePr>
        <p:xfrm>
          <a:off x="4211960" y="3933056"/>
          <a:ext cx="452397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328"/>
                <a:gridCol w="864096"/>
                <a:gridCol w="936104"/>
                <a:gridCol w="936104"/>
                <a:gridCol w="950345"/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16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5051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Ratio and Proportion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96752"/>
                <a:ext cx="8568952" cy="54591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95338" indent="-7953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0"/>
                  <a:tabLst>
                    <a:tab pos="3436938" algn="l"/>
                    <a:tab pos="5486400" algn="l"/>
                    <a:tab pos="6570663" algn="l"/>
                  </a:tabLst>
                </a:pPr>
                <a:r>
                  <a:rPr lang="pt-BR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6 hours 40 minutes 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13 hours 20 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minutes</a:t>
                </a:r>
                <a:b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both parts </a:t>
                </a:r>
                <a:r>
                  <a:rPr lang="en-US" sz="3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US" sz="3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3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</a:p>
              <a:p>
                <a:pPr marL="795338" indent="-7953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0"/>
                  <a:tabLst>
                    <a:tab pos="3436938" algn="l"/>
                    <a:tab pos="5486400" algn="l"/>
                    <a:tab pos="6570663" algn="l"/>
                  </a:tabLst>
                </a:pPr>
                <a:r>
                  <a:rPr lang="en-US" sz="3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95338" indent="-7953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0"/>
                  <a:tabLst>
                    <a:tab pos="3436938" algn="l"/>
                    <a:tab pos="6062663" algn="l"/>
                  </a:tabLst>
                </a:pP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Direct	</a:t>
                </a: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Indirect	</a:t>
                </a: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Neither</a:t>
                </a:r>
                <a:b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Indirect	</a:t>
                </a: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Direct</a:t>
                </a:r>
              </a:p>
              <a:p>
                <a:pPr marL="795338" indent="-7953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0"/>
                  <a:tabLst>
                    <a:tab pos="3436938" algn="l"/>
                    <a:tab pos="6062663" algn="l"/>
                  </a:tabLst>
                </a:pP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 amps</a:t>
                </a:r>
              </a:p>
              <a:p>
                <a:pPr marL="795338" indent="-795338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0"/>
                  <a:tabLst>
                    <a:tab pos="3436938" algn="l"/>
                    <a:tab pos="6062663" algn="l"/>
                  </a:tabLst>
                </a:pPr>
                <a:r>
                  <a:rPr lang="en-US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en-US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4.5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pt-BR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pt-BR" sz="34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pt-BR" sz="3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1.125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5459123"/>
              </a:xfrm>
              <a:prstGeom prst="rect">
                <a:avLst/>
              </a:prstGeom>
              <a:blipFill rotWithShape="0">
                <a:blip r:embed="rId4"/>
                <a:stretch>
                  <a:fillRect l="-1778" t="-1563" b="-1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87907"/>
              </p:ext>
            </p:extLst>
          </p:nvPr>
        </p:nvGraphicFramePr>
        <p:xfrm>
          <a:off x="1115616" y="2852936"/>
          <a:ext cx="6624737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289"/>
                <a:gridCol w="1045684"/>
                <a:gridCol w="1132824"/>
                <a:gridCol w="1132824"/>
                <a:gridCol w="1150058"/>
                <a:gridCol w="115005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16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3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565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11.4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Ratio and Proportion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4538" indent="-7445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5"/>
              <a:tabLst>
                <a:tab pos="3436938" algn="l"/>
                <a:tab pos="5943600" algn="l"/>
              </a:tabLst>
            </a:pPr>
            <a:r>
              <a:rPr lang="pt-BR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= 05</a:t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= 20</a:t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4538" indent="-7445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5"/>
              <a:tabLst>
                <a:tab pos="3436938" algn="l"/>
                <a:tab pos="5199063" algn="l"/>
              </a:tabLst>
            </a:pP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960 seconds	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560 seconds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85004"/>
              </p:ext>
            </p:extLst>
          </p:nvPr>
        </p:nvGraphicFramePr>
        <p:xfrm>
          <a:off x="1691680" y="1334656"/>
          <a:ext cx="5474679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289"/>
                <a:gridCol w="1045684"/>
                <a:gridCol w="1132824"/>
                <a:gridCol w="1132824"/>
                <a:gridCol w="115005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16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3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89504" y="2788093"/>
            <a:ext cx="3746592" cy="316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63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11 -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Prior knowledge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indent="-5762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2862263" algn="l"/>
                <a:tab pos="4741863" algn="l"/>
                <a:tab pos="6637338" algn="l"/>
              </a:tabLst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£2.60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5762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2862263" algn="l"/>
                <a:tab pos="4741863" algn="l"/>
                <a:tab pos="6637338" algn="l"/>
              </a:tabLst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67.50</a:t>
            </a:r>
          </a:p>
          <a:p>
            <a:pPr marL="576263" indent="-5762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2862263" algn="l"/>
                <a:tab pos="4741863" algn="l"/>
                <a:tab pos="6637338" algn="l"/>
              </a:tabLst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</a:p>
          <a:p>
            <a:pPr marL="576263" indent="-5762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2862263" algn="l"/>
                <a:tab pos="4741863" algn="l"/>
                <a:tab pos="6637338" algn="l"/>
              </a:tabLst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2000g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5762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2862263" algn="l"/>
                <a:tab pos="4741863" algn="l"/>
                <a:tab pos="6637338" algn="l"/>
              </a:tabLst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pint bottle is cheaper, e.g. cost of 2 pints: 4 pint bottle 49p, 6 pint bottle 48p</a:t>
            </a:r>
          </a:p>
          <a:p>
            <a:pPr marL="576263" indent="-5762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2862263" algn="l"/>
                <a:tab pos="4741863" algn="l"/>
                <a:tab pos="6637338" algn="l"/>
              </a:tabLst>
            </a:pP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6 days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3 days</a:t>
            </a:r>
          </a:p>
          <a:p>
            <a:pPr marL="576263" indent="-5762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2862263" algn="l"/>
                <a:tab pos="4741863" algn="l"/>
                <a:tab pos="6637338" algn="l"/>
              </a:tabLst>
            </a:pP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1:1000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1:10</a:t>
            </a:r>
            <a:b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1:1000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1:60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1:60</a:t>
            </a:r>
            <a:endParaRPr lang="pt-BR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994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Solving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27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6938" algn="l"/>
                <a:tab pos="5943600" algn="l"/>
              </a:tabLst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Profit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of £23.07</a:t>
            </a: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6938" algn="l"/>
                <a:tab pos="5943600" algn="l"/>
              </a:tabLst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60cm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6938" algn="l"/>
                <a:tab pos="5943600" algn="l"/>
              </a:tabLst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528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inches per second</a:t>
            </a: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6938" algn="l"/>
                <a:tab pos="5943600" algn="l"/>
              </a:tabLst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hours 30 minutes</a:t>
            </a: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6938" algn="l"/>
                <a:tab pos="5943600" algn="l"/>
              </a:tabLst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5.472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tonnes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6938" algn="l"/>
                <a:tab pos="5943600" algn="l"/>
              </a:tabLst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</a:p>
        </p:txBody>
      </p:sp>
    </p:spTree>
    <p:extLst>
      <p:ext uri="{BB962C8B-B14F-4D97-AF65-F5344CB8AC3E}">
        <p14:creationId xmlns:p14="http://schemas.microsoft.com/office/powerpoint/2010/main" val="10825304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Check Up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7200</a:t>
            </a: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3869.28</a:t>
            </a: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6059</a:t>
            </a: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5 years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£342.23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6 hours</a:t>
            </a: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320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0.8g/cm</a:t>
            </a:r>
            <a:r>
              <a:rPr lang="en-US" sz="33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3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8050kg/m</a:t>
            </a:r>
            <a:r>
              <a:rPr lang="en-US" sz="33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1006.25g or 1.00625kg</a:t>
            </a: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278313" algn="l"/>
                <a:tab pos="5943600" algn="l"/>
              </a:tabLs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9.375 N/m</a:t>
            </a:r>
            <a:r>
              <a:rPr lang="en-US" sz="33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486259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Check Up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0"/>
              <a:tabLst>
                <a:tab pos="4278313" algn="l"/>
                <a:tab pos="5943600" algn="l"/>
              </a:tabLst>
            </a:pP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Usain Bolt is faster: Usain Bolt: 12.3 m/s = 44.2 km/h; White shark: 11.1 m/s = 40 km/h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0"/>
              <a:tabLst>
                <a:tab pos="4278313" algn="l"/>
                <a:tab pos="5943600" algn="l"/>
              </a:tabLst>
            </a:pPr>
            <a:r>
              <a:rPr lang="en-US" sz="276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Yes. Values are in same ratio. 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6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60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 = 13</a:t>
            </a:r>
            <a:r>
              <a:rPr lang="en-US" sz="276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 	c.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€32.50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0"/>
              <a:tabLst>
                <a:tab pos="4278313" algn="l"/>
                <a:tab pos="5943600" algn="l"/>
              </a:tabLst>
            </a:pP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76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=8. </a:t>
            </a:r>
            <a:r>
              <a:rPr lang="en-US" sz="276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= 0.8, so </a:t>
            </a:r>
            <a:r>
              <a:rPr lang="en-US" sz="276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r>
              <a:rPr lang="en-US" sz="276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br>
              <a:rPr lang="en-US" sz="276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76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 = 75, the pressure on the watch will be 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75 x 0.1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= 7.5 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bars. This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is less than 8.5 bars, so the watch will still work.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0"/>
              <a:tabLst>
                <a:tab pos="4278313" algn="l"/>
                <a:tab pos="5943600" algn="l"/>
              </a:tabLst>
            </a:pP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10.5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amps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0"/>
              <a:tabLst>
                <a:tab pos="4278313" algn="l"/>
                <a:tab pos="5943600" algn="l"/>
              </a:tabLst>
            </a:pP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km race leader board: </a:t>
            </a:r>
            <a:r>
              <a:rPr lang="en-US" sz="2760" dirty="0" err="1">
                <a:latin typeface="Arial" panose="020B0604020202020204" pitchFamily="34" charset="0"/>
                <a:cs typeface="Arial" panose="020B0604020202020204" pitchFamily="34" charset="0"/>
              </a:rPr>
              <a:t>Allia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, Chaya, </a:t>
            </a:r>
            <a:r>
              <a:rPr lang="en-US" sz="2760" dirty="0" err="1">
                <a:latin typeface="Arial" panose="020B0604020202020204" pitchFamily="34" charset="0"/>
                <a:cs typeface="Arial" panose="020B0604020202020204" pitchFamily="34" charset="0"/>
              </a:rPr>
              <a:t>Hafsa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, Billie </a:t>
            </a: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60" dirty="0" smtClean="0">
                <a:latin typeface="Arial" panose="020B0604020202020204" pitchFamily="34" charset="0"/>
                <a:cs typeface="Arial" panose="020B0604020202020204" pitchFamily="34" charset="0"/>
              </a:rPr>
              <a:t>10km 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race leader board: </a:t>
            </a:r>
            <a:r>
              <a:rPr lang="en-US" sz="2760" dirty="0" err="1">
                <a:latin typeface="Arial" panose="020B0604020202020204" pitchFamily="34" charset="0"/>
                <a:cs typeface="Arial" panose="020B0604020202020204" pitchFamily="34" charset="0"/>
              </a:rPr>
              <a:t>Fion</a:t>
            </a:r>
            <a:r>
              <a:rPr lang="en-US" sz="2760" dirty="0">
                <a:latin typeface="Arial" panose="020B0604020202020204" pitchFamily="34" charset="0"/>
                <a:cs typeface="Arial" panose="020B0604020202020204" pitchFamily="34" charset="0"/>
              </a:rPr>
              <a:t>, Daisy, Grade, Ellie</a:t>
            </a:r>
            <a:endParaRPr lang="en-US" sz="276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823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Clr>
                <a:srgbClr val="C00000"/>
              </a:buClr>
              <a:tabLst>
                <a:tab pos="3433763" algn="l"/>
                <a:tab pos="5943600" algn="l"/>
                <a:tab pos="6227763" algn="l"/>
              </a:tabLst>
            </a:pPr>
            <a:r>
              <a:rPr lang="en-US" sz="4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3763" algn="l"/>
                <a:tab pos="5943600" algn="l"/>
                <a:tab pos="6227763" algn="l"/>
              </a:tabLst>
            </a:pP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1.2	</a:t>
            </a: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1.09	</a:t>
            </a: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1.037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3763" algn="l"/>
                <a:tab pos="5943600" algn="l"/>
                <a:tab pos="6227763" algn="l"/>
              </a:tabLst>
            </a:pPr>
            <a:r>
              <a:rPr lang="en-US" sz="4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0.77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0.94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0.925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3763" algn="l"/>
                <a:tab pos="5943600" algn="l"/>
                <a:tab pos="6227763" algn="l"/>
              </a:tabLst>
            </a:pP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1.308 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1.265	</a:t>
            </a:r>
            <a:b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0.7238	</a:t>
            </a: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0.8099	</a:t>
            </a:r>
            <a:b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1.0304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3763" algn="l"/>
                <a:tab pos="5943600" algn="l"/>
                <a:tab pos="6227763" algn="l"/>
              </a:tabLst>
            </a:pP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605.63</a:t>
            </a:r>
            <a:endParaRPr lang="en-US" sz="46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5494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56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5"/>
              <a:tabLst>
                <a:tab pos="3433763" algn="l"/>
                <a:tab pos="5943600" algn="l"/>
                <a:tab pos="622776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5"/>
              <a:tabLst>
                <a:tab pos="3433763" algn="l"/>
                <a:tab pos="5943600" algn="l"/>
                <a:tab pos="622776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£6144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5"/>
              <a:tabLst>
                <a:tab pos="3433763" algn="l"/>
                <a:tab pos="5943600" algn="l"/>
                <a:tab pos="622776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5"/>
              <a:tabLst>
                <a:tab pos="3433763" algn="l"/>
                <a:tab pos="5943600" algn="l"/>
                <a:tab pos="622776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 years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58398"/>
              </p:ext>
            </p:extLst>
          </p:nvPr>
        </p:nvGraphicFramePr>
        <p:xfrm>
          <a:off x="1043608" y="1340768"/>
          <a:ext cx="770485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737"/>
                <a:gridCol w="1987575"/>
                <a:gridCol w="2376264"/>
                <a:gridCol w="2520280"/>
              </a:tblGrid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at start of year</a:t>
                      </a:r>
                      <a:endParaRPr lang="en-US" sz="24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r>
                        <a:rPr lang="en-US" sz="24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plus interest</a:t>
                      </a:r>
                      <a:endParaRPr lang="en-US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amount at end of year.</a:t>
                      </a:r>
                      <a:endParaRPr lang="en-US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£437.09</a:t>
                      </a:r>
                    </a:p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437.09 x 1.03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x 1.03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£450.20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£450.20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450.20 x 1.03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400 x 1.03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£463.71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£463.71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463.20 x 1.03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400 x 1.03</a:t>
                      </a:r>
                      <a:r>
                        <a:rPr lang="en-US" sz="24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£477.62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6714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672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Clr>
                <a:srgbClr val="C00000"/>
              </a:buClr>
              <a:tabLst>
                <a:tab pos="3433763" algn="l"/>
                <a:tab pos="5943600" algn="l"/>
                <a:tab pos="6227763" algn="l"/>
              </a:tabLst>
            </a:pP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 Measures</a:t>
            </a: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3763" algn="l"/>
                <a:tab pos="5943600" algn="l"/>
                <a:tab pos="6227763" algn="l"/>
              </a:tabLst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£302.60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3763" algn="l"/>
                <a:tab pos="5943600" algn="l"/>
                <a:tab pos="6227763" algn="l"/>
              </a:tabLst>
            </a:pP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/min	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4 minutes</a:t>
            </a: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433763" algn="l"/>
                <a:tab pos="5943600" algn="l"/>
                <a:tab pos="6227763" algn="l"/>
              </a:tabLs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7526"/>
              </p:ext>
            </p:extLst>
          </p:nvPr>
        </p:nvGraphicFramePr>
        <p:xfrm>
          <a:off x="323528" y="4452704"/>
          <a:ext cx="8424936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0038"/>
                <a:gridCol w="1558997"/>
                <a:gridCol w="2647716"/>
                <a:gridCol w="2808185"/>
              </a:tblGrid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Metal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(g)</a:t>
                      </a:r>
                      <a:endParaRPr lang="en-US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(cm</a:t>
                      </a:r>
                      <a:r>
                        <a:rPr lang="en-US" sz="2800" b="1" i="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Density (g/cm</a:t>
                      </a:r>
                      <a:r>
                        <a:rPr lang="en-US" sz="2800" b="1" i="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Copper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122</a:t>
                      </a:r>
                      <a:endParaRPr kumimoji="0" 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450</a:t>
                      </a:r>
                      <a:endParaRPr kumimoji="0" 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39.8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11.3</a:t>
                      </a:r>
                      <a:endParaRPr kumimoji="0" 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Mercury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kumimoji="0" 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8.15</a:t>
                      </a:r>
                      <a:endParaRPr kumimoji="0" 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13.5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3591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499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4"/>
              <a:tabLst>
                <a:tab pos="3433763" algn="l"/>
                <a:tab pos="5943600" algn="l"/>
                <a:tab pos="6227763" algn="l"/>
              </a:tabLst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4"/>
              <a:tabLst>
                <a:tab pos="3433763" algn="l"/>
                <a:tab pos="5943600" algn="l"/>
                <a:tab pos="6227763" algn="l"/>
              </a:tabLst>
            </a:pP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g – 1 kg</a:t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10,000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4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= 1m</a:t>
            </a:r>
            <a:r>
              <a:rPr lang="en-US" sz="4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1,000,000cm</a:t>
            </a:r>
            <a:r>
              <a:rPr lang="en-US" sz="4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= 1m</a:t>
            </a:r>
            <a:r>
              <a:rPr lang="en-US" sz="4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69158"/>
              </p:ext>
            </p:extLst>
          </p:nvPr>
        </p:nvGraphicFramePr>
        <p:xfrm>
          <a:off x="971600" y="1268760"/>
          <a:ext cx="7776864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2316"/>
                <a:gridCol w="2158562"/>
                <a:gridCol w="3665986"/>
              </a:tblGrid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Force (N)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(cm</a:t>
                      </a:r>
                      <a:r>
                        <a:rPr lang="en-US" sz="32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2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Pressure (N.cm</a:t>
                      </a:r>
                      <a:r>
                        <a:rPr lang="en-US" sz="3200" b="1" i="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3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kumimoji="0" lang="en-US" sz="3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3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en-US" sz="3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kumimoji="0" lang="en-US" sz="3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3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993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071" y="28563"/>
            <a:ext cx="7704856" cy="648072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79485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095" y="1180691"/>
            <a:ext cx="8568952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4175125" algn="l"/>
                <a:tab pos="5943600" algn="l"/>
              </a:tabLst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12kg	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15,000g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27gcm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450kg/m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iii.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50,000kg/m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1m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0.02g/cm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690563" indent="-6905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4175125" algn="l"/>
                <a:tab pos="5943600" algn="l"/>
              </a:tabLst>
            </a:pP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59979"/>
              </p:ext>
            </p:extLst>
          </p:nvPr>
        </p:nvGraphicFramePr>
        <p:xfrm>
          <a:off x="303102" y="3933056"/>
          <a:ext cx="8496945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086"/>
                <a:gridCol w="2358429"/>
                <a:gridCol w="2002715"/>
                <a:gridCol w="2002715"/>
              </a:tblGrid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Km/h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m/h</a:t>
                      </a:r>
                      <a:endParaRPr lang="en-US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m/min</a:t>
                      </a:r>
                      <a:endParaRPr lang="en-US" sz="2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m/s</a:t>
                      </a:r>
                      <a:endParaRPr lang="en-US" sz="2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18,000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36,000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24,000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6.67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57.6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57,600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960</a:t>
                      </a:r>
                      <a:endParaRPr kumimoji="0" lang="en-US" sz="2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203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071" y="28563"/>
            <a:ext cx="7704856" cy="648072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79485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095" y="1180691"/>
            <a:ext cx="8568952" cy="564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Clr>
                <a:srgbClr val="C00000"/>
              </a:buClr>
              <a:tabLst>
                <a:tab pos="4175125" algn="l"/>
                <a:tab pos="5943600" algn="l"/>
              </a:tabLst>
            </a:pPr>
            <a:r>
              <a:rPr lang="en-US" sz="2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 </a:t>
            </a:r>
            <a:r>
              <a:rPr lang="en-US" sz="2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proportion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175125" algn="l"/>
                <a:tab pos="5943600" algn="l"/>
              </a:tabLst>
            </a:pP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24, 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22.5, 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30, 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18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175125" algn="l"/>
                <a:tab pos="5943600" algn="l"/>
              </a:tabLst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175125" algn="l"/>
                <a:tab pos="5943600" algn="l"/>
              </a:tabLst>
            </a:pPr>
            <a:r>
              <a:rPr lang="en-US" sz="2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Table of values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Graph plotted from the table of vales; points joined with a straight line through the origin.</a:t>
            </a:r>
            <a:b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1.25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175125" algn="l"/>
                <a:tab pos="5943600" algn="l"/>
              </a:tabLst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64N</a:t>
            </a:r>
          </a:p>
          <a:p>
            <a:pPr marL="620713" indent="-62071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4175125" algn="l"/>
                <a:tab pos="5943600" algn="l"/>
              </a:tabLst>
            </a:pP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6, 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3, 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4, </a:t>
            </a:r>
            <a:r>
              <a:rPr lang="en-US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= 4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8285"/>
              </p:ext>
            </p:extLst>
          </p:nvPr>
        </p:nvGraphicFramePr>
        <p:xfrm>
          <a:off x="848008" y="3184768"/>
          <a:ext cx="790045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1872208"/>
                <a:gridCol w="1368152"/>
                <a:gridCol w="1296144"/>
                <a:gridCol w="134772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1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652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071" y="28563"/>
            <a:ext cx="7704856" cy="648072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Extend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79485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1095" y="1180691"/>
                <a:ext cx="8568952" cy="54807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  <a:buClr>
                    <a:srgbClr val="C00000"/>
                  </a:buClr>
                  <a:tabLst>
                    <a:tab pos="3709988" algn="l"/>
                    <a:tab pos="6348413" algn="l"/>
                  </a:tabLst>
                </a:pPr>
                <a:r>
                  <a:rPr lang="en-US" sz="29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Ratio </a:t>
                </a:r>
                <a:r>
                  <a:rPr lang="en-US" sz="29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proportion</a:t>
                </a:r>
              </a:p>
              <a:p>
                <a:pPr marL="620713" indent="-620713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/>
                  <a:tabLst>
                    <a:tab pos="3709988" algn="l"/>
                    <a:tab pos="6348413" algn="l"/>
                  </a:tabLst>
                </a:pP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en-US" sz="29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25x	</a:t>
                </a: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475N	</a:t>
                </a: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24cm</a:t>
                </a:r>
                <a:endParaRPr lang="en-US" sz="2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0713" indent="-620713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/>
                  <a:tabLst>
                    <a:tab pos="3709988" algn="l"/>
                    <a:tab pos="6348413" algn="l"/>
                  </a:tabLst>
                </a:pP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1100N</a:t>
                </a:r>
                <a:endParaRPr lang="en-US" sz="2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0713" indent="-620713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/>
                  <a:tabLst>
                    <a:tab pos="3709988" algn="l"/>
                    <a:tab pos="6348413" algn="l"/>
                  </a:tabLst>
                </a:pP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162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km/h	</a:t>
                </a: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16m/s</a:t>
                </a:r>
                <a:r>
                  <a:rPr lang="en-US" sz="2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10m/s</a:t>
                </a:r>
                <a:r>
                  <a:rPr lang="en-US" sz="2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br>
                  <a:rPr lang="en-US" sz="2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num>
                      <m:den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m/s</a:t>
                </a:r>
                <a:r>
                  <a:rPr lang="en-US" sz="2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9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0713" indent="-620713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/>
                  <a:tabLst>
                    <a:tab pos="3709988" algn="l"/>
                    <a:tab pos="6348413" algn="l"/>
                  </a:tabLst>
                </a:pPr>
                <a:r>
                  <a:rPr lang="en-US" sz="29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</a:p>
              <a:p>
                <a:pPr marL="620713" indent="-620713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/>
                  <a:tabLst>
                    <a:tab pos="3709988" algn="l"/>
                    <a:tab pos="6348413" algn="l"/>
                  </a:tabLst>
                </a:pP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0.91</a:t>
                </a:r>
                <a:r>
                  <a:rPr lang="en-US" sz="29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:r>
                  <a:rPr lang="en-US" sz="2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8 years</a:t>
                </a:r>
                <a:endParaRPr lang="en-US" sz="2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0713" indent="-620713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/>
                  <a:tabLst>
                    <a:tab pos="3709988" algn="l"/>
                    <a:tab pos="6348413" algn="l"/>
                  </a:tabLst>
                </a:pP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£10,787.82</a:t>
                </a:r>
                <a:endParaRPr lang="en-US" sz="2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0713" indent="-620713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/>
                  <a:tabLst>
                    <a:tab pos="3709988" algn="l"/>
                    <a:tab pos="6348413" algn="l"/>
                  </a:tabLst>
                </a:pP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1.025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x 1.015 = 1.040375 is equivalent to just </a:t>
                </a:r>
                <a:r>
                  <a:rPr lang="en-US" sz="2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over </a:t>
                </a:r>
                <a:r>
                  <a:rPr lang="en-US" sz="2900" dirty="0">
                    <a:latin typeface="Arial" panose="020B0604020202020204" pitchFamily="34" charset="0"/>
                    <a:cs typeface="Arial" panose="020B0604020202020204" pitchFamily="34" charset="0"/>
                  </a:rPr>
                  <a:t>2 years, so 2.5% then 1.5% is preferable to 3.5%.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95" y="1180691"/>
                <a:ext cx="8568952" cy="5480731"/>
              </a:xfrm>
              <a:prstGeom prst="rect">
                <a:avLst/>
              </a:prstGeom>
              <a:blipFill rotWithShape="0">
                <a:blip r:embed="rId4"/>
                <a:stretch>
                  <a:fillRect l="-1565" t="-1112" b="-2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2469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11 -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Prior knowledge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409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5338" indent="-7953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1201738" algn="l"/>
                <a:tab pos="3436938" algn="l"/>
                <a:tab pos="5994400" algn="l"/>
              </a:tabLst>
            </a:pP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1.8m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280m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54.6km</a:t>
            </a:r>
          </a:p>
          <a:p>
            <a:pPr marL="795338" indent="-7953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1201738" algn="l"/>
                <a:tab pos="3436938" algn="l"/>
                <a:tab pos="5994400" algn="l"/>
              </a:tabLst>
            </a:pP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48 inches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15 feet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4 feet 10 inches</a:t>
            </a:r>
          </a:p>
          <a:p>
            <a:pPr marL="795338" indent="-7953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1201738" algn="l"/>
                <a:tab pos="3436938" algn="l"/>
                <a:tab pos="5994400" algn="l"/>
              </a:tabLst>
            </a:pP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80 fluid ounces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pints</a:t>
            </a:r>
            <a:b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2 gallons 4 pints</a:t>
            </a:r>
          </a:p>
          <a:p>
            <a:pPr marL="795338" indent="-7953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1201738" algn="l"/>
                <a:tab pos="3995738" algn="l"/>
                <a:tab pos="5994400" algn="l"/>
              </a:tabLst>
            </a:pPr>
            <a:r>
              <a:rPr lang="en-US" sz="3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64km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30 miles</a:t>
            </a:r>
          </a:p>
          <a:p>
            <a:pPr marL="795338" indent="-7953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1201738" algn="l"/>
                <a:tab pos="3995738" algn="l"/>
                <a:tab pos="5994400" algn="l"/>
              </a:tabLst>
            </a:pP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90 minutes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3000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  <a:b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3 hours 45 minutes</a:t>
            </a:r>
          </a:p>
          <a:p>
            <a:pPr marL="795338" indent="-7953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1201738" algn="l"/>
                <a:tab pos="3995738" algn="l"/>
                <a:tab pos="5994400" algn="l"/>
              </a:tabLst>
            </a:pP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$806.50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£49.60</a:t>
            </a:r>
            <a:endParaRPr lang="pt-BR" sz="3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694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071" y="28563"/>
            <a:ext cx="7704856" cy="648072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Extend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79485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095" y="1180691"/>
            <a:ext cx="85689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363" indent="-7413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3709988" algn="l"/>
                <a:tab pos="634841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363g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1363" indent="-7413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3709988" algn="l"/>
                <a:tab pos="6348413" algn="l"/>
              </a:tabLst>
            </a:pP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38238" lvl="1" indent="-517525">
              <a:spcAft>
                <a:spcPts val="300"/>
              </a:spcAft>
              <a:buClr>
                <a:srgbClr val="C00000"/>
              </a:buClr>
              <a:buFont typeface="+mj-lt"/>
              <a:buAutoNum type="alphaLcPeriod" startAt="2"/>
              <a:tabLst>
                <a:tab pos="3709988" algn="l"/>
                <a:tab pos="634841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Graph plotted from the table of values; points joined with a line.</a:t>
            </a:r>
          </a:p>
          <a:p>
            <a:pPr marL="1138238" lvl="1" indent="-517525">
              <a:spcAft>
                <a:spcPts val="300"/>
              </a:spcAft>
              <a:buClr>
                <a:srgbClr val="C00000"/>
              </a:buClr>
              <a:buFont typeface="+mj-lt"/>
              <a:buAutoNum type="alphaLcPeriod" startAt="2"/>
              <a:tabLst>
                <a:tab pos="3709988" algn="l"/>
                <a:tab pos="634841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3.5 years</a:t>
            </a:r>
          </a:p>
          <a:p>
            <a:pPr marL="741363" indent="-7413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8"/>
              <a:tabLst>
                <a:tab pos="3709988" algn="l"/>
                <a:tab pos="6348413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24726"/>
              </p:ext>
            </p:extLst>
          </p:nvPr>
        </p:nvGraphicFramePr>
        <p:xfrm>
          <a:off x="899592" y="2614032"/>
          <a:ext cx="790045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586"/>
                <a:gridCol w="1069188"/>
                <a:gridCol w="1168773"/>
                <a:gridCol w="1107259"/>
                <a:gridCol w="1151325"/>
                <a:gridCol w="1151325"/>
              </a:tblGrid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years,</a:t>
                      </a:r>
                      <a:r>
                        <a:rPr lang="en-US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28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1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Value, </a:t>
                      </a:r>
                      <a:r>
                        <a:rPr lang="en-US" sz="2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2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3400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869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071" y="28563"/>
            <a:ext cx="7704856" cy="648072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Extend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79485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095" y="1180691"/>
            <a:ext cx="8568952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2013" indent="-8620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1"/>
              <a:tabLst>
                <a:tab pos="3709988" algn="l"/>
                <a:tab pos="6348413" algn="l"/>
              </a:tabLst>
            </a:pPr>
            <a:r>
              <a:rPr lang="en-US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. Sam is correct. Exterior angle x number of sides = constant, so if number of sides is doubled exterior angle is </a:t>
            </a:r>
            <a:r>
              <a:rPr lang="en-US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halved</a:t>
            </a:r>
          </a:p>
          <a:p>
            <a:pPr marL="1484313" lvl="1" indent="-622300">
              <a:spcAft>
                <a:spcPts val="300"/>
              </a:spcAft>
              <a:buClr>
                <a:srgbClr val="C00000"/>
              </a:buClr>
              <a:buFont typeface="+mj-lt"/>
              <a:buAutoNum type="alphaLcPeriod" startAt="2"/>
              <a:tabLst>
                <a:tab pos="3709988" algn="l"/>
                <a:tab pos="6348413" algn="l"/>
              </a:tabLst>
            </a:pPr>
            <a:r>
              <a:rPr lang="en-US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</a:p>
          <a:p>
            <a:pPr marL="862013" indent="-8620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1"/>
              <a:tabLst>
                <a:tab pos="3709988" algn="l"/>
                <a:tab pos="6348413" algn="l"/>
              </a:tabLst>
            </a:pPr>
            <a:r>
              <a:rPr lang="en-US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148</a:t>
            </a:r>
          </a:p>
          <a:p>
            <a:pPr marL="862013" indent="-86201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1"/>
              <a:tabLst>
                <a:tab pos="3709988" algn="l"/>
                <a:tab pos="6348413" algn="l"/>
              </a:tabLst>
            </a:pPr>
            <a:r>
              <a:rPr lang="en-US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1 hour 45 minutes</a:t>
            </a:r>
            <a:endParaRPr lang="en-US" sz="4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4502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071" y="28563"/>
            <a:ext cx="7704856" cy="648072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Unit Test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79485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671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095" y="1180691"/>
            <a:ext cx="8568952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Clr>
                <a:srgbClr val="C00000"/>
              </a:buClr>
              <a:tabLst>
                <a:tab pos="3709988" algn="l"/>
                <a:tab pos="6348413" algn="l"/>
              </a:tabLst>
            </a:pPr>
            <a:r>
              <a:rPr lang="en-US" sz="4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sz="4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answers</a:t>
            </a:r>
          </a:p>
          <a:p>
            <a:pPr>
              <a:spcAft>
                <a:spcPts val="300"/>
              </a:spcAft>
              <a:buClr>
                <a:srgbClr val="C00000"/>
              </a:buClr>
              <a:tabLst>
                <a:tab pos="3709988" algn="l"/>
                <a:tab pos="6348413" algn="l"/>
              </a:tabLst>
            </a:pP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Student B gives the better answer as they have written a sentence at the end answering the question. It is also easier to follow Student B's working as they have labelled their working </a:t>
            </a:r>
            <a:r>
              <a:rPr lang="en-US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as 'International 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Bank’ and 'Friendly Bank'.</a:t>
            </a:r>
          </a:p>
        </p:txBody>
      </p:sp>
    </p:spTree>
    <p:extLst>
      <p:ext uri="{BB962C8B-B14F-4D97-AF65-F5344CB8AC3E}">
        <p14:creationId xmlns:p14="http://schemas.microsoft.com/office/powerpoint/2010/main" val="38404046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11 -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Prior knowledge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96752"/>
                <a:ext cx="8568952" cy="54643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indent="-91440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1201738" algn="l"/>
                    <a:tab pos="3436938" algn="l"/>
                    <a:tab pos="5994400" algn="l"/>
                  </a:tabLst>
                </a:pP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1cm 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= 10 mm; 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1m 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= 100cm 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1cm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100mm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b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10,000cm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1cm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1000 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b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1,000,000 cm</a:t>
                </a:r>
                <a:r>
                  <a:rPr lang="pt-BR" sz="39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pt-BR" sz="39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indent="-91440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1201738" algn="l"/>
                    <a:tab pos="3436938" algn="l"/>
                    <a:tab pos="5994400" algn="l"/>
                  </a:tabLst>
                </a:pPr>
                <a:r>
                  <a:rPr lang="pt-BR" sz="3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9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  <m:r>
                          <a:rPr lang="en-US" sz="3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en-US" sz="3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pt-BR" sz="3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pt-BR" sz="39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DV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b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pt-BR" sz="3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9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9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den>
                    </m:f>
                  </m:oMath>
                </a14:m>
                <a:endParaRPr lang="pt-BR" sz="3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indent="-914400">
                  <a:spcAft>
                    <a:spcPts val="300"/>
                  </a:spcAft>
                  <a:buClr>
                    <a:srgbClr val="C00000"/>
                  </a:buClr>
                  <a:buFont typeface="+mj-lt"/>
                  <a:buAutoNum type="arabicPeriod" startAt="14"/>
                  <a:tabLst>
                    <a:tab pos="1201738" algn="l"/>
                    <a:tab pos="3436938" algn="l"/>
                    <a:tab pos="5994400" algn="l"/>
                  </a:tabLst>
                </a:pPr>
                <a:r>
                  <a:rPr lang="pt-BR" sz="3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50 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pt-BR" sz="39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pt-BR" sz="3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3900" dirty="0">
                    <a:latin typeface="Arial" panose="020B0604020202020204" pitchFamily="34" charset="0"/>
                    <a:cs typeface="Arial" panose="020B0604020202020204" pitchFamily="34" charset="0"/>
                  </a:rPr>
                  <a:t>104</a:t>
                </a:r>
                <a:endParaRPr lang="pt-BR" sz="39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5464316"/>
              </a:xfrm>
              <a:prstGeom prst="rect">
                <a:avLst/>
              </a:prstGeom>
              <a:blipFill rotWithShape="0">
                <a:blip r:embed="rId4"/>
                <a:stretch>
                  <a:fillRect l="-2134" t="-1895" b="-3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3560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 and Decay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3436938" algn="l"/>
                <a:tab pos="5994400" algn="l"/>
              </a:tabLst>
            </a:pPr>
            <a:r>
              <a:rPr lang="pt-BR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1.3 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0.86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1.072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0.975</a:t>
            </a: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3436938" algn="l"/>
                <a:tab pos="5994400" algn="l"/>
              </a:tabLst>
            </a:pP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0.65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£4225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0.85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3591.25	</a:t>
            </a: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0.5525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3436938" algn="l"/>
                <a:tab pos="5994400" algn="l"/>
              </a:tabLst>
            </a:pP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112</a:t>
            </a:r>
            <a:r>
              <a:rPr lang="en-US" sz="3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= 1.404 (3 </a:t>
            </a:r>
            <a:r>
              <a:rPr lang="en-US" sz="3700" dirty="0" err="1">
                <a:latin typeface="Arial" panose="020B0604020202020204" pitchFamily="34" charset="0"/>
                <a:cs typeface="Arial" panose="020B0604020202020204" pitchFamily="34" charset="0"/>
              </a:rPr>
              <a:t>d.p.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0.85</a:t>
            </a:r>
            <a:r>
              <a:rPr lang="en-US" sz="3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= 0.522 (3 </a:t>
            </a:r>
            <a:r>
              <a:rPr lang="en-US" sz="3700" dirty="0" err="1">
                <a:latin typeface="Arial" panose="020B0604020202020204" pitchFamily="34" charset="0"/>
                <a:cs typeface="Arial" panose="020B0604020202020204" pitchFamily="34" charset="0"/>
              </a:rPr>
              <a:t>d.p.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3436938" algn="l"/>
                <a:tab pos="5994400" algn="l"/>
              </a:tabLst>
            </a:pP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£36,949.50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1201738" algn="l"/>
                <a:tab pos="3436938" algn="l"/>
                <a:tab pos="5994400" algn="l"/>
              </a:tabLst>
            </a:pP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; 1.15 x 1.22 = 1.403, which is equivalent to a 40.3</a:t>
            </a: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% increase.</a:t>
            </a:r>
            <a:endParaRPr lang="pt-BR" sz="3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461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 and Decay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1201738" algn="l"/>
                <a:tab pos="3657600" algn="l"/>
                <a:tab pos="5994400" algn="l"/>
              </a:tabLst>
            </a:pPr>
            <a:r>
              <a:rPr lang="pt-BR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1.0815 	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0.68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1.0246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1201738" algn="l"/>
                <a:tab pos="3436938" algn="l"/>
                <a:tab pos="5994400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£38,024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1201738" algn="l"/>
                <a:tab pos="3436938" algn="l"/>
                <a:tab pos="5994400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£5,412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1201738" algn="l"/>
                <a:tab pos="3436938" algn="l"/>
                <a:tab pos="5994400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£2,719.62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(to the nearest penny)</a:t>
            </a: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1201738" algn="l"/>
                <a:tab pos="3436938" algn="l"/>
                <a:tab pos="5994400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£3,792.88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(to the nearest penny)</a:t>
            </a: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1201738" algn="l"/>
                <a:tab pos="3436938" algn="l"/>
                <a:tab pos="5994400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Students‘ own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marL="863600" indent="-863600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6"/>
              <a:tabLst>
                <a:tab pos="1201738" algn="l"/>
                <a:tab pos="3436938" algn="l"/>
                <a:tab pos="5994400" algn="l"/>
              </a:tabLst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232.33 (to the nearest penny)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92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 and Decay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36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3738" indent="-693738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3"/>
              <a:tabLst>
                <a:tab pos="1201738" algn="l"/>
                <a:tab pos="3657600" algn="l"/>
                <a:tab pos="5994400" algn="l"/>
              </a:tabLst>
            </a:pPr>
            <a:r>
              <a:rPr lang="pt-BR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209.70 </a:t>
            </a:r>
          </a:p>
          <a:p>
            <a:pPr marL="1150938" lvl="1" indent="-457200">
              <a:spcAft>
                <a:spcPts val="300"/>
              </a:spcAft>
              <a:buClr>
                <a:srgbClr val="C00000"/>
              </a:buClr>
              <a:buFont typeface="+mj-lt"/>
              <a:buAutoNum type="alphaLcPeriod" startAt="2"/>
              <a:tabLst>
                <a:tab pos="3657600" algn="l"/>
                <a:tab pos="5994400" algn="l"/>
              </a:tabLst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cost of her train ticket before the increase was £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225 </a:t>
            </a:r>
            <a:r>
              <a:rPr lang="en-US" sz="3400" dirty="0" smtClean="0"/>
              <a:t>÷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1.125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= £200, so her train ticket has gone up by £25.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pay before the increase was £535.50 </a:t>
            </a:r>
            <a:r>
              <a:rPr lang="en-US" sz="3400" dirty="0"/>
              <a:t>÷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1.05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= £510, so her pay has gone up by £25.50.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pay increase is greater than the increase in the cost of the train ticket.</a:t>
            </a:r>
            <a:endParaRPr lang="pt-BR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958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11.1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 and Decay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4263" indent="-10842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4"/>
              <a:tabLst>
                <a:tab pos="4351338" algn="l"/>
                <a:tab pos="5994400" algn="l"/>
              </a:tabLst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£3,753.67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4263" indent="-10842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4"/>
              <a:tabLst>
                <a:tab pos="4351338" algn="l"/>
                <a:tab pos="5994400" algn="l"/>
              </a:tabLst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pPr marL="1084263" indent="-10842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4"/>
              <a:tabLst>
                <a:tab pos="4351338" algn="l"/>
                <a:tab pos="5994400" algn="l"/>
              </a:tabLst>
            </a:pP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1263.5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21 hours</a:t>
            </a:r>
          </a:p>
          <a:p>
            <a:pPr marL="1084263" indent="-10842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4"/>
              <a:tabLst>
                <a:tab pos="4351338" algn="l"/>
                <a:tab pos="5994400" algn="l"/>
              </a:tabLst>
            </a:pP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301</a:t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 nearest whole number</a:t>
            </a:r>
          </a:p>
          <a:p>
            <a:pPr marL="1084263" indent="-1084263">
              <a:spcAft>
                <a:spcPts val="300"/>
              </a:spcAft>
              <a:buClr>
                <a:srgbClr val="C00000"/>
              </a:buClr>
              <a:buFont typeface="+mj-lt"/>
              <a:buAutoNum type="arabicPeriod" startAt="14"/>
              <a:tabLst>
                <a:tab pos="4351338" algn="l"/>
                <a:tab pos="5994400" algn="l"/>
              </a:tabLst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449</a:t>
            </a:r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863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11.2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 Measures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 Same Side Corner Rectangle 20">
            <a:hlinkClick r:id="rId3" action="ppaction://hlinkpres?slideindex=1&amp;slidetitle="/>
          </p:cNvPr>
          <p:cNvSpPr/>
          <p:nvPr/>
        </p:nvSpPr>
        <p:spPr>
          <a:xfrm>
            <a:off x="6945306" y="695546"/>
            <a:ext cx="723038" cy="357190"/>
          </a:xfrm>
          <a:prstGeom prst="round2SameRect">
            <a:avLst/>
          </a:prstGeom>
          <a:gradFill>
            <a:gsLst>
              <a:gs pos="0">
                <a:srgbClr val="002060"/>
              </a:gs>
              <a:gs pos="63000">
                <a:srgbClr val="0070C0"/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latin typeface="Calibri" panose="020F0502020204030204" pitchFamily="34" charset="0"/>
              </a:rPr>
              <a:t>Page 670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96752"/>
            <a:ext cx="8568952" cy="554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657600" algn="l"/>
                <a:tab pos="5773738" algn="l"/>
              </a:tabLst>
            </a:pP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6 	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30	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-0.125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657600" algn="l"/>
                <a:tab pos="5773738" algn="l"/>
              </a:tabLst>
            </a:pP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16km/h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30km	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3 hours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657600" algn="l"/>
                <a:tab pos="5773738" algn="l"/>
              </a:tabLst>
            </a:pP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7 hours 30 minutes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6 hours 12 minutes</a:t>
            </a: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657600" algn="l"/>
                <a:tab pos="5773738" algn="l"/>
              </a:tabLst>
            </a:pP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£399.50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3 hours</a:t>
            </a: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657600" algn="l"/>
                <a:tab pos="5773738" algn="l"/>
              </a:tabLst>
            </a:pP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1.5 litres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3.75 litres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40 hours</a:t>
            </a:r>
          </a:p>
          <a:p>
            <a:pPr marL="627063" indent="-627063">
              <a:spcAft>
                <a:spcPts val="300"/>
              </a:spcAft>
              <a:buClr>
                <a:srgbClr val="C00000"/>
              </a:buClr>
              <a:buFont typeface="+mj-lt"/>
              <a:buAutoNum type="arabicPeriod"/>
              <a:tabLst>
                <a:tab pos="3657600" algn="l"/>
                <a:tab pos="5773738" algn="l"/>
              </a:tabLst>
            </a:pP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16km/litre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4.1 litres (1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d.p.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74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5&quot;&gt;&lt;object type=&quot;3&quot; unique_id=&quot;10046&quot;&gt;&lt;property id=&quot;20148&quot; value=&quot;5&quot;/&gt;&lt;property id=&quot;20300&quot; value=&quot;Slide 1 - &amp;quot;Welcome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Assignment Scenario&amp;quot;&quot;/&gt;&lt;property id=&quot;20307&quot; value=&quot;258&quot;/&gt;&lt;/object&gt;&lt;object type=&quot;3&quot; unique_id=&quot;10048&quot;&gt;&lt;property id=&quot;20148&quot; value=&quot;5&quot;/&gt;&lt;property id=&quot;20300&quot; value=&quot;Slide 3 - &amp;quot;Excel Sales Scenario&amp;quot;&quot;/&gt;&lt;property id=&quot;20307&quot; value=&quot;286&quot;/&gt;&lt;/object&gt;&lt;object type=&quot;3&quot; unique_id=&quot;10049&quot;&gt;&lt;property id=&quot;20148&quot; value=&quot;5&quot;/&gt;&lt;property id=&quot;20300&quot; value=&quot;Slide 4 - &amp;quot;Task 1 – Excel Sales Spreadsheet&amp;quot;&quot;/&gt;&lt;property id=&quot;20307&quot; value=&quot;287&quot;/&gt;&lt;/object&gt;&lt;object type=&quot;3&quot; unique_id=&quot;10050&quot;&gt;&lt;property id=&quot;20148&quot; value=&quot;5&quot;/&gt;&lt;property id=&quot;20300&quot; value=&quot;Slide 5 - &amp;quot;Task 2 – Excel Sales Spreadsheet&amp;quot;&quot;/&gt;&lt;property id=&quot;20307&quot; value=&quot;288&quot;/&gt;&lt;/object&gt;&lt;object type=&quot;3&quot; unique_id=&quot;10051&quot;&gt;&lt;property id=&quot;20148&quot; value=&quot;5&quot;/&gt;&lt;property id=&quot;20300&quot; value=&quot;Slide 6 - &amp;quot;Task 3 – Excel Sales Spreadsheet&amp;quot;&quot;/&gt;&lt;property id=&quot;20307&quot; value=&quot;289&quot;/&gt;&lt;/object&gt;&lt;object type=&quot;3&quot; unique_id=&quot;10052&quot;&gt;&lt;property id=&quot;20148&quot; value=&quot;5&quot;/&gt;&lt;property id=&quot;20300&quot; value=&quot;Slide 7 - &amp;quot;Task 4 – Excel Sales Spreadsheet&amp;quot;&quot;/&gt;&lt;property id=&quot;20307&quot; value=&quot;290&quot;/&gt;&lt;/object&gt;&lt;object type=&quot;3&quot; unique_id=&quot;10053&quot;&gt;&lt;property id=&quot;20148&quot; value=&quot;5&quot;/&gt;&lt;property id=&quot;20300&quot; value=&quot;Slide 8 - &amp;quot;Task 5 – Excel Sales Spreadsheet&amp;quot;&quot;/&gt;&lt;property id=&quot;20307&quot; value=&quot;291&quot;/&gt;&lt;/object&gt;&lt;object type=&quot;3&quot; unique_id=&quot;10054&quot;&gt;&lt;property id=&quot;20148&quot; value=&quot;5&quot;/&gt;&lt;property id=&quot;20300&quot; value=&quot;Slide 9 - &amp;quot;Task 6 – Excel Sales Spreadsheet&amp;quot;&quot;/&gt;&lt;property id=&quot;20307&quot; value=&quot;292&quot;/&gt;&lt;/object&gt;&lt;object type=&quot;3&quot; unique_id=&quot;10055&quot;&gt;&lt;property id=&quot;20148&quot; value=&quot;5&quot;/&gt;&lt;property id=&quot;20300&quot; value=&quot;Slide 10 - &amp;quot;Task 7 – Excel Sales Spreadsheet&amp;quot;&quot;/&gt;&lt;property id=&quot;20307&quot; value=&quot;294&quot;/&gt;&lt;/object&gt;&lt;object type=&quot;3&quot; unique_id=&quot;10056&quot;&gt;&lt;property id=&quot;20148&quot; value=&quot;5&quot;/&gt;&lt;property id=&quot;20300&quot; value=&quot;Slide 11 - &amp;quot;Task 8 – Excel Sales Spreadsheet&amp;quot;&quot;/&gt;&lt;property id=&quot;20307&quot; value=&quot;295&quot;/&gt;&lt;/object&gt;&lt;object type=&quot;3&quot; unique_id=&quot;10057&quot;&gt;&lt;property id=&quot;20148&quot; value=&quot;5&quot;/&gt;&lt;property id=&quot;20300&quot; value=&quot;Slide 12 - &amp;quot;Excel Tutorials – Click to View&amp;quot;&quot;/&gt;&lt;property id=&quot;20307&quot; value=&quot;332&quot;/&gt;&lt;/object&gt;&lt;object type=&quot;3&quot; unique_id=&quot;10058&quot;&gt;&lt;property id=&quot;20148&quot; value=&quot;5&quot;/&gt;&lt;property id=&quot;20300&quot; value=&quot;Slide 13 - &amp;quot;Excel Sales – Assessment (St/Ex/Ad)&amp;quot;&quot;/&gt;&lt;property id=&quot;20307&quot; value=&quot;297&quot;/&gt;&lt;/object&gt;&lt;object type=&quot;3&quot; unique_id=&quot;10059&quot;&gt;&lt;property id=&quot;20148&quot; value=&quot;5&quot;/&gt;&lt;property id=&quot;20300&quot; value=&quot;Slide 14 - &amp;quot;Excel Bookings Scenario&amp;quot;&quot;/&gt;&lt;property id=&quot;20307&quot; value=&quot;299&quot;/&gt;&lt;/object&gt;&lt;object type=&quot;3&quot; unique_id=&quot;10060&quot;&gt;&lt;property id=&quot;20148&quot; value=&quot;5&quot;/&gt;&lt;property id=&quot;20300&quot; value=&quot;Slide 15 - &amp;quot;Task 1 – Excel Bookings Spreadsheet&amp;quot;&quot;/&gt;&lt;property id=&quot;20307&quot; value=&quot;300&quot;/&gt;&lt;/object&gt;&lt;object type=&quot;3&quot; unique_id=&quot;10061&quot;&gt;&lt;property id=&quot;20148&quot; value=&quot;5&quot;/&gt;&lt;property id=&quot;20300&quot; value=&quot;Slide 16 - &amp;quot;Task 2 – Excel Bookings Spreadsheet&amp;quot;&quot;/&gt;&lt;property id=&quot;20307&quot; value=&quot;301&quot;/&gt;&lt;/object&gt;&lt;object type=&quot;3&quot; unique_id=&quot;10062&quot;&gt;&lt;property id=&quot;20148&quot; value=&quot;5&quot;/&gt;&lt;property id=&quot;20300&quot; value=&quot;Slide 17 - &amp;quot;Task 3 – Excel Bookings Spreadsheet&amp;quot;&quot;/&gt;&lt;property id=&quot;20307&quot; value=&quot;302&quot;/&gt;&lt;/object&gt;&lt;object type=&quot;3&quot; unique_id=&quot;10063&quot;&gt;&lt;property id=&quot;20148&quot; value=&quot;5&quot;/&gt;&lt;property id=&quot;20300&quot; value=&quot;Slide 18 - &amp;quot;Task 4 – Excel Bookings Spreadsheet&amp;quot;&quot;/&gt;&lt;property id=&quot;20307&quot; value=&quot;309&quot;/&gt;&lt;/object&gt;&lt;object type=&quot;3&quot; unique_id=&quot;10064&quot;&gt;&lt;property id=&quot;20148&quot; value=&quot;5&quot;/&gt;&lt;property id=&quot;20300&quot; value=&quot;Slide 19 - &amp;quot;Task 5 – Excel Bookings Spreadsheet&amp;quot;&quot;/&gt;&lt;property id=&quot;20307&quot; value=&quot;304&quot;/&gt;&lt;/object&gt;&lt;object type=&quot;3&quot; unique_id=&quot;10065&quot;&gt;&lt;property id=&quot;20148&quot; value=&quot;5&quot;/&gt;&lt;property id=&quot;20300&quot; value=&quot;Slide 20 - &amp;quot;Task 6 – Excel Bookings Spreadsheet&amp;quot;&quot;/&gt;&lt;property id=&quot;20307&quot; value=&quot;305&quot;/&gt;&lt;/object&gt;&lt;object type=&quot;3&quot; unique_id=&quot;10066&quot;&gt;&lt;property id=&quot;20148&quot; value=&quot;5&quot;/&gt;&lt;property id=&quot;20300&quot; value=&quot;Slide 21 - &amp;quot;Task 7 – Excel Bookings Spreadsheet&amp;quot;&quot;/&gt;&lt;property id=&quot;20307&quot; value=&quot;306&quot;/&gt;&lt;/object&gt;&lt;object type=&quot;3&quot; unique_id=&quot;10067&quot;&gt;&lt;property id=&quot;20148&quot; value=&quot;5&quot;/&gt;&lt;property id=&quot;20300&quot; value=&quot;Slide 22 - &amp;quot;Task 8 – Excel Bookings Spreadsheet&amp;quot;&quot;/&gt;&lt;property id=&quot;20307&quot; value=&quot;307&quot;/&gt;&lt;/object&gt;&lt;object type=&quot;3&quot; unique_id=&quot;10068&quot;&gt;&lt;property id=&quot;20148&quot; value=&quot;5&quot;/&gt;&lt;property id=&quot;20300&quot; value=&quot;Slide 23 - &amp;quot;Excel Tutorials – Click to View&amp;quot;&quot;/&gt;&lt;property id=&quot;20307&quot; value=&quot;334&quot;/&gt;&lt;/object&gt;&lt;object type=&quot;3&quot; unique_id=&quot;10069&quot;&gt;&lt;property id=&quot;20148&quot; value=&quot;5&quot;/&gt;&lt;property id=&quot;20300&quot; value=&quot;Slide 24 - &amp;quot;Excel Bookings – Assessment (St/Ex/Ad)&amp;quot;&quot;/&gt;&lt;property id=&quot;20307&quot; value=&quot;308&quot;/&gt;&lt;/object&gt;&lt;object type=&quot;3&quot; unique_id=&quot;10070&quot;&gt;&lt;property id=&quot;20148&quot; value=&quot;5&quot;/&gt;&lt;property id=&quot;20300&quot; value=&quot;Slide 25 - &amp;quot;Graphics Scenario&amp;quot;&quot;/&gt;&lt;property id=&quot;20307&quot; value=&quot;310&quot;/&gt;&lt;/object&gt;&lt;object type=&quot;3&quot; unique_id=&quot;10071&quot;&gt;&lt;property id=&quot;20148&quot; value=&quot;5&quot;/&gt;&lt;property id=&quot;20300&quot; value=&quot;Slide 26 - &amp;quot;Task 1 – Bitmap Montage&amp;quot;&quot;/&gt;&lt;property id=&quot;20307&quot; value=&quot;311&quot;/&gt;&lt;/object&gt;&lt;object type=&quot;3&quot; unique_id=&quot;10072&quot;&gt;&lt;property id=&quot;20148&quot; value=&quot;5&quot;/&gt;&lt;property id=&quot;20300&quot; value=&quot;Slide 27 - &amp;quot;Task 2 – Bitmap Montage&amp;quot;&quot;/&gt;&lt;property id=&quot;20307&quot; value=&quot;312&quot;/&gt;&lt;/object&gt;&lt;object type=&quot;3&quot; unique_id=&quot;10073&quot;&gt;&lt;property id=&quot;20148&quot; value=&quot;5&quot;/&gt;&lt;property id=&quot;20300&quot; value=&quot;Slide 28 - &amp;quot;Task 3 – Bitmap Montage&amp;quot;&quot;/&gt;&lt;property id=&quot;20307&quot; value=&quot;313&quot;/&gt;&lt;/object&gt;&lt;object type=&quot;3&quot; unique_id=&quot;10074&quot;&gt;&lt;property id=&quot;20148&quot; value=&quot;5&quot;/&gt;&lt;property id=&quot;20300&quot; value=&quot;Slide 29 - &amp;quot;Task 4 – Bitmap Montage&amp;quot;&quot;/&gt;&lt;property id=&quot;20307&quot; value=&quot;314&quot;/&gt;&lt;/object&gt;&lt;object type=&quot;3&quot; unique_id=&quot;10075&quot;&gt;&lt;property id=&quot;20148&quot; value=&quot;5&quot;/&gt;&lt;property id=&quot;20300&quot; value=&quot;Slide 30 - &amp;quot;Task 5 – Vector Map&amp;quot;&quot;/&gt;&lt;property id=&quot;20307&quot; value=&quot;315&quot;/&gt;&lt;/object&gt;&lt;object type=&quot;3&quot; unique_id=&quot;10076&quot;&gt;&lt;property id=&quot;20148&quot; value=&quot;5&quot;/&gt;&lt;property id=&quot;20300&quot; value=&quot;Slide 31 - &amp;quot;Task 6 – Vector Map&amp;quot;&quot;/&gt;&lt;property id=&quot;20307&quot; value=&quot;316&quot;/&gt;&lt;/object&gt;&lt;object type=&quot;3&quot; unique_id=&quot;10077&quot;&gt;&lt;property id=&quot;20148&quot; value=&quot;5&quot;/&gt;&lt;property id=&quot;20300&quot; value=&quot;Slide 32 - &amp;quot;Task 7 – Vector Map&amp;quot;&quot;/&gt;&lt;property id=&quot;20307&quot; value=&quot;317&quot;/&gt;&lt;/object&gt;&lt;object type=&quot;3&quot; unique_id=&quot;10078&quot;&gt;&lt;property id=&quot;20148&quot; value=&quot;5&quot;/&gt;&lt;property id=&quot;20300&quot; value=&quot;Slide 33 - &amp;quot;Task 8 – Graphics&amp;quot;&quot;/&gt;&lt;property id=&quot;20307&quot; value=&quot;318&quot;/&gt;&lt;/object&gt;&lt;object type=&quot;3&quot; unique_id=&quot;10079&quot;&gt;&lt;property id=&quot;20148&quot; value=&quot;5&quot;/&gt;&lt;property id=&quot;20300&quot; value=&quot;Slide 34 - &amp;quot;Task 9 – Graphics&amp;quot;&quot;/&gt;&lt;property id=&quot;20307&quot; value=&quot;321&quot;/&gt;&lt;/object&gt;&lt;object type=&quot;3&quot; unique_id=&quot;10080&quot;&gt;&lt;property id=&quot;20148&quot; value=&quot;5&quot;/&gt;&lt;property id=&quot;20300&quot; value=&quot;Slide 35 - &amp;quot;Graphics – Assessment (St/Ex/Ad)&amp;quot;&quot;/&gt;&lt;property id=&quot;20307&quot; value=&quot;319&quot;/&gt;&lt;/object&gt;&lt;object type=&quot;3&quot; unique_id=&quot;10081&quot;&gt;&lt;property id=&quot;20148&quot; value=&quot;5&quot;/&gt;&lt;property id=&quot;20300&quot; value=&quot;Slide 36 - &amp;quot;E-Safety Scenario&amp;quot;&quot;/&gt;&lt;property id=&quot;20307&quot; value=&quot;322&quot;/&gt;&lt;/object&gt;&lt;object type=&quot;3&quot; unique_id=&quot;10082&quot;&gt;&lt;property id=&quot;20148&quot; value=&quot;5&quot;/&gt;&lt;property id=&quot;20300&quot; value=&quot;Slide 37 - &amp;quot;Task 1 – E-Safety&amp;quot;&quot;/&gt;&lt;property id=&quot;20307&quot; value=&quot;323&quot;/&gt;&lt;/object&gt;&lt;object type=&quot;3&quot; unique_id=&quot;10083&quot;&gt;&lt;property id=&quot;20148&quot; value=&quot;5&quot;/&gt;&lt;property id=&quot;20300&quot; value=&quot;Slide 38 - &amp;quot;Task 2 – E-Safety&amp;quot;&quot;/&gt;&lt;property id=&quot;20307&quot; value=&quot;324&quot;/&gt;&lt;/object&gt;&lt;object type=&quot;3&quot; unique_id=&quot;10084&quot;&gt;&lt;property id=&quot;20148&quot; value=&quot;5&quot;/&gt;&lt;property id=&quot;20300&quot; value=&quot;Slide 39 - &amp;quot;Task 3 – E-Safety&amp;quot;&quot;/&gt;&lt;property id=&quot;20307&quot; value=&quot;325&quot;/&gt;&lt;/object&gt;&lt;object type=&quot;3&quot; unique_id=&quot;10085&quot;&gt;&lt;property id=&quot;20148&quot; value=&quot;5&quot;/&gt;&lt;property id=&quot;20300&quot; value=&quot;Slide 40 - &amp;quot;Task 4 – E-Safety&amp;quot;&quot;/&gt;&lt;property id=&quot;20307&quot; value=&quot;326&quot;/&gt;&lt;/object&gt;&lt;object type=&quot;3&quot; unique_id=&quot;10086&quot;&gt;&lt;property id=&quot;20148&quot; value=&quot;5&quot;/&gt;&lt;property id=&quot;20300&quot; value=&quot;Slide 41 - &amp;quot;Task 5 – E-Safety&amp;quot;&quot;/&gt;&lt;property id=&quot;20307&quot; value=&quot;327&quot;/&gt;&lt;/object&gt;&lt;object type=&quot;3&quot; unique_id=&quot;10087&quot;&gt;&lt;property id=&quot;20148&quot; value=&quot;5&quot;/&gt;&lt;property id=&quot;20300&quot; value=&quot;Slide 42 - &amp;quot;Task 6 – E-Safety&amp;quot;&quot;/&gt;&lt;property id=&quot;20307&quot; value=&quot;328&quot;/&gt;&lt;/object&gt;&lt;object type=&quot;3&quot; unique_id=&quot;10088&quot;&gt;&lt;property id=&quot;20148&quot; value=&quot;5&quot;/&gt;&lt;property id=&quot;20300&quot; value=&quot;Slide 43 - &amp;quot;Task 7 – E-Safety&amp;quot;&quot;/&gt;&lt;property id=&quot;20307&quot; value=&quot;329&quot;/&gt;&lt;/object&gt;&lt;object type=&quot;3&quot; unique_id=&quot;10089&quot;&gt;&lt;property id=&quot;20148&quot; value=&quot;5&quot;/&gt;&lt;property id=&quot;20300&quot; value=&quot;Slide 44 - &amp;quot;E-Safety – Assessment (St/Ex/Ad)&amp;quot;&quot;/&gt;&lt;property id=&quot;20307&quot; value=&quot;331&quot;/&gt;&lt;/object&gt;&lt;/object&gt;&lt;object type=&quot;8&quot; unique_id=&quot;10135&quot;&gt;&lt;/object&gt;&lt;/object&gt;&lt;/database&gt;"/>
  <p:tag name="SECTOMILLISECCONVERTED" val="1"/>
  <p:tag name="ISPRING_RESOURCE_PATHS_HASH_2" val="08f788787bcb7a4d543d064184e3ed8f8a1ad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deroth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0AEC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3C8A099435F469B82EC500073A18D" ma:contentTypeVersion="0" ma:contentTypeDescription="Create a new document." ma:contentTypeScope="" ma:versionID="db11316f7499926a5aef36baba7827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5A8F797-114D-47DC-A43E-E9D7D88718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DD945F-B7B0-4691-A0D0-E2EAD6DA23B3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6A05FF-1C8D-47AA-A52A-FF7901571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180656</TotalTime>
  <Words>790</Words>
  <Application>Microsoft Office PowerPoint</Application>
  <PresentationFormat>On-screen Show (4:3)</PresentationFormat>
  <Paragraphs>381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Enderoth</vt:lpstr>
      <vt:lpstr>PowerPoint Presentation</vt:lpstr>
      <vt:lpstr>11 - Prior knowledge check</vt:lpstr>
      <vt:lpstr>11 - Prior knowledge check</vt:lpstr>
      <vt:lpstr>11 - Prior knowledge check</vt:lpstr>
      <vt:lpstr>11.1 – Growth and Decay</vt:lpstr>
      <vt:lpstr>11.1 – Growth and Decay</vt:lpstr>
      <vt:lpstr>11.1 – Growth and Decay</vt:lpstr>
      <vt:lpstr>11.1 – Growth and Decay</vt:lpstr>
      <vt:lpstr>11.2 – Compound Measures</vt:lpstr>
      <vt:lpstr>11.2 – Compound Measures</vt:lpstr>
      <vt:lpstr>11.2 – Compound Measures</vt:lpstr>
      <vt:lpstr>11.3 – More Compound Measures</vt:lpstr>
      <vt:lpstr>11.3 – More Compound Measures</vt:lpstr>
      <vt:lpstr>11.3 – More Compound Measures</vt:lpstr>
      <vt:lpstr>11.4 – Ratio and Proportion</vt:lpstr>
      <vt:lpstr>11.4 – Ratio and Proportion</vt:lpstr>
      <vt:lpstr>11.4 – Ratio and Proportion</vt:lpstr>
      <vt:lpstr>11.4 – Ratio and Proportion</vt:lpstr>
      <vt:lpstr>11.4 – Ratio and Proportion</vt:lpstr>
      <vt:lpstr>11 – Problem Solving</vt:lpstr>
      <vt:lpstr>11 – Check Up</vt:lpstr>
      <vt:lpstr>11 – Check Up</vt:lpstr>
      <vt:lpstr>11 – Strengthen</vt:lpstr>
      <vt:lpstr>11 – Strengthen</vt:lpstr>
      <vt:lpstr>11 – Strengthen</vt:lpstr>
      <vt:lpstr>11 – Strengthen</vt:lpstr>
      <vt:lpstr>11 – Strengthen</vt:lpstr>
      <vt:lpstr>11 – Strengthen</vt:lpstr>
      <vt:lpstr>11 – Extend</vt:lpstr>
      <vt:lpstr>11 – Extend</vt:lpstr>
      <vt:lpstr>11 – Extend</vt:lpstr>
      <vt:lpstr>11 – Unit Test</vt:lpstr>
    </vt:vector>
  </TitlesOfParts>
  <Manager>Enderoth</Manager>
  <Company>Brooke Weston CTC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09 - Mathematics - Unit 11 - Answers</dc:title>
  <dc:subject>Travel and Tourism</dc:subject>
  <dc:creator>Enderoth</dc:creator>
  <cp:keywords>Year 09 - Mathematics - Unit 11 - Answers</cp:keywords>
  <cp:lastModifiedBy>Enderoth</cp:lastModifiedBy>
  <cp:revision>5048</cp:revision>
  <cp:lastPrinted>2014-01-22T18:25:48Z</cp:lastPrinted>
  <dcterms:created xsi:type="dcterms:W3CDTF">2008-03-12T11:01:44Z</dcterms:created>
  <dcterms:modified xsi:type="dcterms:W3CDTF">2018-11-27T19:00:07Z</dcterms:modified>
  <cp:category>Unit 01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0x0101006303C8A099435F469B82EC500073A18D</vt:lpwstr>
  </property>
  <property fmtid="{D5CDD505-2E9C-101B-9397-08002B2CF9AE}" pid="3" name="Unit">
    <vt:lpwstr>U1</vt:lpwstr>
  </property>
</Properties>
</file>